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65"/>
  </p:notesMasterIdLst>
  <p:sldIdLst>
    <p:sldId id="624" r:id="rId3"/>
    <p:sldId id="625" r:id="rId4"/>
    <p:sldId id="626" r:id="rId5"/>
    <p:sldId id="571" r:id="rId6"/>
    <p:sldId id="609" r:id="rId7"/>
    <p:sldId id="512" r:id="rId8"/>
    <p:sldId id="513" r:id="rId9"/>
    <p:sldId id="543" r:id="rId10"/>
    <p:sldId id="544" r:id="rId11"/>
    <p:sldId id="545" r:id="rId12"/>
    <p:sldId id="546" r:id="rId13"/>
    <p:sldId id="572" r:id="rId14"/>
    <p:sldId id="548" r:id="rId15"/>
    <p:sldId id="524" r:id="rId16"/>
    <p:sldId id="526" r:id="rId17"/>
    <p:sldId id="547" r:id="rId18"/>
    <p:sldId id="483" r:id="rId19"/>
    <p:sldId id="487" r:id="rId20"/>
    <p:sldId id="573" r:id="rId21"/>
    <p:sldId id="574" r:id="rId22"/>
    <p:sldId id="575" r:id="rId23"/>
    <p:sldId id="576" r:id="rId24"/>
    <p:sldId id="627" r:id="rId25"/>
    <p:sldId id="577" r:id="rId26"/>
    <p:sldId id="628" r:id="rId27"/>
    <p:sldId id="578" r:id="rId28"/>
    <p:sldId id="629" r:id="rId29"/>
    <p:sldId id="579" r:id="rId30"/>
    <p:sldId id="580" r:id="rId31"/>
    <p:sldId id="630" r:id="rId32"/>
    <p:sldId id="581" r:id="rId33"/>
    <p:sldId id="582" r:id="rId34"/>
    <p:sldId id="583" r:id="rId35"/>
    <p:sldId id="611" r:id="rId36"/>
    <p:sldId id="585" r:id="rId37"/>
    <p:sldId id="586" r:id="rId38"/>
    <p:sldId id="600" r:id="rId39"/>
    <p:sldId id="587" r:id="rId40"/>
    <p:sldId id="601" r:id="rId41"/>
    <p:sldId id="602" r:id="rId42"/>
    <p:sldId id="603" r:id="rId43"/>
    <p:sldId id="604" r:id="rId44"/>
    <p:sldId id="631" r:id="rId45"/>
    <p:sldId id="643" r:id="rId46"/>
    <p:sldId id="644" r:id="rId47"/>
    <p:sldId id="645" r:id="rId48"/>
    <p:sldId id="646" r:id="rId49"/>
    <p:sldId id="647" r:id="rId50"/>
    <p:sldId id="612" r:id="rId51"/>
    <p:sldId id="613" r:id="rId52"/>
    <p:sldId id="614" r:id="rId53"/>
    <p:sldId id="615" r:id="rId54"/>
    <p:sldId id="616" r:id="rId55"/>
    <p:sldId id="617" r:id="rId56"/>
    <p:sldId id="618" r:id="rId57"/>
    <p:sldId id="619" r:id="rId58"/>
    <p:sldId id="621" r:id="rId59"/>
    <p:sldId id="642" r:id="rId60"/>
    <p:sldId id="623" r:id="rId61"/>
    <p:sldId id="610" r:id="rId62"/>
    <p:sldId id="607" r:id="rId63"/>
    <p:sldId id="60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87" d="100"/>
          <a:sy n="87" d="100"/>
        </p:scale>
        <p:origin x="62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3-28T08:51:37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8558 12824 0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3-28T10:33:57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12948 5655 0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2D831-27D1-4804-BBE6-E7E773617FD4}" type="datetimeFigureOut">
              <a:rPr lang="en-IN" smtClean="0"/>
              <a:pPr/>
              <a:t>18-10-2020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C9D2F-5FCE-4B4F-80E6-E39EED6BD8E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76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49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arrows may be drawn in either direction.</a:t>
            </a:r>
          </a:p>
          <a:p>
            <a:r>
              <a:rPr lang="en-US" baseline="0" dirty="0" smtClean="0"/>
              <a:t>If tree height is used to show governor, then you don’t need arrows at all.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Mention ROOT and draw it 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62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7827AB3-E9AC-FC4B-9C31-F7EB0A37DBB1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141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C9D2F-5FCE-4B4F-80E6-E39EED6BD8E1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54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49C5A33C-31B5-4B4E-8A38-BBEE10BCA31F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983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03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52601"/>
            <a:ext cx="85344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76701"/>
            <a:ext cx="85344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6248400"/>
            <a:ext cx="19812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6248400"/>
            <a:ext cx="38862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04800" y="6248400"/>
            <a:ext cx="19812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467600" cy="990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4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0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Presenter details comes here</a:t>
            </a:r>
          </a:p>
          <a:p>
            <a:pPr lvl="0"/>
            <a:r>
              <a:rPr lang="en-GB" dirty="0" smtClean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113624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Topic headings here </a:t>
            </a:r>
          </a:p>
          <a:p>
            <a:pPr lvl="0"/>
            <a:r>
              <a:rPr lang="en-US" dirty="0" smtClean="0"/>
              <a:t>(separator - can run in two lines)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086600" y="11708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4" name="Group 1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0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15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67F776DB-C4B4-46F1-926D-41EFCFC3A86A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8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13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24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0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" name="Group 7"/>
          <p:cNvGrpSpPr/>
          <p:nvPr userDrawn="1"/>
        </p:nvGrpSpPr>
        <p:grpSpPr>
          <a:xfrm rot="5400000">
            <a:off x="5006340" y="2567940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5" y="1131248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8" y="3808884"/>
            <a:ext cx="5867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4731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</a:t>
            </a:r>
            <a:r>
              <a:rPr lang="en-US" sz="1100" dirty="0" err="1" smtClean="0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 userDrawn="1"/>
        </p:nvPicPr>
        <p:blipFill>
          <a:blip r:embed="rId14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C8D7E44-7D4F-4942-A8C9-2DF6BF8399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2QWRAhGc7g&amp;list=PLJJzI13YAXCHxbVgiFaSI88hj-mRSoMtI" TargetMode="External"/><Relationship Id="rId2" Type="http://schemas.openxmlformats.org/officeDocument/2006/relationships/hyperlink" Target="https://www.youtube.com/watch?v=PVShkZgXzn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28731166_Weighted_Machine_Learning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362200" y="3352800"/>
            <a:ext cx="6400800" cy="1524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66"/>
                </a:solidFill>
                <a:latin typeface="+mn-lt"/>
              </a:rPr>
              <a:t>Natural Language Processing</a:t>
            </a:r>
            <a:br>
              <a:rPr lang="en-US" dirty="0" smtClean="0">
                <a:solidFill>
                  <a:srgbClr val="FFFF66"/>
                </a:solidFill>
                <a:latin typeface="+mn-lt"/>
              </a:rPr>
            </a:br>
            <a:r>
              <a:rPr lang="en-US" dirty="0">
                <a:solidFill>
                  <a:srgbClr val="FFFF66"/>
                </a:solidFill>
                <a:latin typeface="+mn-lt"/>
              </a:rPr>
              <a:t>DSECL    ZG565</a:t>
            </a:r>
            <a:endParaRPr lang="en-US" dirty="0" smtClean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590800" y="4572000"/>
            <a:ext cx="5943600" cy="114300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000" b="1" dirty="0">
                <a:solidFill>
                  <a:schemeClr val="bg1"/>
                </a:solidFill>
                <a:cs typeface="Courier New" pitchFamily="49" charset="0"/>
              </a:rPr>
              <a:t>Prof.Vijayalakshmi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000" b="1" dirty="0">
                <a:solidFill>
                  <a:schemeClr val="bg1"/>
                </a:solidFill>
                <a:cs typeface="Courier New" pitchFamily="49" charset="0"/>
              </a:rPr>
              <a:t>BITS-Pilani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endParaRPr lang="en-US" sz="2000" dirty="0" smtClean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92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ea typeface="ＭＳ Ｐゴシック" charset="0"/>
                <a:cs typeface="ＭＳ Ｐゴシック" charset="0"/>
              </a:rPr>
              <a:t>A dependency grammar has a notion of a </a:t>
            </a:r>
            <a:r>
              <a:rPr lang="en-US" sz="2000" dirty="0" smtClean="0">
                <a:ea typeface="ＭＳ Ｐゴシック" charset="0"/>
                <a:cs typeface="ＭＳ Ｐゴシック" charset="0"/>
              </a:rPr>
              <a:t>head. Officially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, CFGs </a:t>
            </a:r>
            <a:r>
              <a:rPr lang="en-US" sz="2000" dirty="0" smtClean="0">
                <a:ea typeface="ＭＳ Ｐゴシック" charset="0"/>
                <a:cs typeface="ＭＳ Ｐゴシック" charset="0"/>
              </a:rPr>
              <a:t>don’</a:t>
            </a:r>
            <a:r>
              <a:rPr lang="en-US" altLang="ja-JP" sz="2000" dirty="0" smtClean="0">
                <a:ea typeface="ＭＳ Ｐゴシック" charset="0"/>
                <a:cs typeface="ＭＳ Ｐゴシック" charset="0"/>
              </a:rPr>
              <a:t>t.</a:t>
            </a:r>
            <a:endParaRPr lang="en-US" altLang="ja-JP" sz="2000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ea typeface="ＭＳ Ｐゴシック" charset="0"/>
                <a:cs typeface="ＭＳ Ｐゴシック" charset="0"/>
              </a:rPr>
              <a:t>But modern linguistic theory and all modern statistical parsers (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Charniak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, Collins, Stanford, …) do, via hand-written phrasal “</a:t>
            </a:r>
            <a:r>
              <a:rPr lang="en-US" altLang="ja-JP" sz="2000" dirty="0">
                <a:ea typeface="ＭＳ Ｐゴシック" charset="0"/>
                <a:cs typeface="ＭＳ Ｐゴシック" charset="0"/>
              </a:rPr>
              <a:t>head rules”: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ea typeface="ＭＳ Ｐゴシック" charset="0"/>
              </a:rPr>
              <a:t>The head of a Noun Phrase is a noun/number/</a:t>
            </a:r>
            <a:r>
              <a:rPr lang="en-US" sz="1800" dirty="0" err="1">
                <a:ea typeface="ＭＳ Ｐゴシック" charset="0"/>
              </a:rPr>
              <a:t>adj</a:t>
            </a:r>
            <a:r>
              <a:rPr lang="en-US" sz="1800" dirty="0">
                <a:ea typeface="ＭＳ Ｐゴシック" charset="0"/>
              </a:rPr>
              <a:t>/…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ea typeface="ＭＳ Ｐゴシック" charset="0"/>
              </a:rPr>
              <a:t>The head of a Verb Phrase is a verb/modal/….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a typeface="ＭＳ Ｐゴシック" charset="0"/>
                <a:cs typeface="ＭＳ Ｐゴシック" charset="0"/>
              </a:rPr>
              <a:t>The head rules can be used to extract a dependency parse from a CFG </a:t>
            </a:r>
            <a:r>
              <a:rPr lang="en-US" sz="2000" dirty="0" smtClean="0">
                <a:ea typeface="ＭＳ Ｐゴシック" charset="0"/>
                <a:cs typeface="ＭＳ Ｐゴシック" charset="0"/>
              </a:rPr>
              <a:t>parse</a:t>
            </a:r>
            <a:endParaRPr lang="en-US" sz="20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4076701"/>
            <a:ext cx="3657600" cy="2171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>
                <a:ea typeface="ＭＳ Ｐゴシック" charset="0"/>
                <a:cs typeface="ＭＳ Ｐゴシック" charset="0"/>
              </a:rPr>
              <a:t>The closure of dependencies give constituency from a dependency tree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ea typeface="ＭＳ Ｐゴシック" charset="0"/>
                <a:cs typeface="ＭＳ Ｐゴシック" charset="0"/>
              </a:rPr>
              <a:t>But the dependents of a word must be at the same level (i.e., “flat”)</a:t>
            </a:r>
            <a:endParaRPr lang="en-US" sz="20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>
          <a:xfrm>
            <a:off x="6648" y="23664"/>
            <a:ext cx="7467600" cy="9906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Relation between </a:t>
            </a:r>
            <a:r>
              <a:rPr lang="en-US" sz="3200" dirty="0" smtClean="0">
                <a:ea typeface="ＭＳ Ｐゴシック" charset="0"/>
                <a:cs typeface="ＭＳ Ｐゴシック" charset="0"/>
              </a:rPr>
              <a:t>phrase structure and dependency structure</a:t>
            </a:r>
            <a:endParaRPr lang="en-US" sz="32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86200"/>
            <a:ext cx="4669744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D734-B240-FB4D-AF6E-6869FD66910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2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Dependency graph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5616" y="1700808"/>
            <a:ext cx="6984776" cy="446449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D734-B240-FB4D-AF6E-6869FD66910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7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5536" y="1752600"/>
            <a:ext cx="8640960" cy="448471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304800"/>
            <a:ext cx="8587680" cy="990600"/>
          </a:xfrm>
        </p:spPr>
        <p:txBody>
          <a:bodyPr/>
          <a:lstStyle/>
          <a:p>
            <a:r>
              <a:rPr lang="en-IN" sz="3600" dirty="0" smtClean="0"/>
              <a:t>Formal conditions on dependency graph</a:t>
            </a:r>
            <a:endParaRPr lang="en-IN" sz="3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D734-B240-FB4D-AF6E-6869FD66910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1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http://universaldependencies.org/ </a:t>
            </a:r>
          </a:p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/>
              <a:t>Annotated treebanks in many languages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/>
              <a:t>Uniform annotation scheme across all languages: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• </a:t>
            </a:r>
            <a:r>
              <a:rPr lang="en-US" dirty="0"/>
              <a:t>Universal POS tags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• </a:t>
            </a:r>
            <a:r>
              <a:rPr lang="en-US" dirty="0"/>
              <a:t>Universal dependency relations </a:t>
            </a: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dependencies 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D734-B240-FB4D-AF6E-6869FD66910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700" y="332656"/>
            <a:ext cx="5142435" cy="68720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IN" spc="-139" dirty="0" smtClean="0"/>
              <a:t>Dependency Relations</a:t>
            </a:r>
            <a:endParaRPr spc="-139" dirty="0"/>
          </a:p>
        </p:txBody>
      </p:sp>
      <p:grpSp>
        <p:nvGrpSpPr>
          <p:cNvPr id="3" name="object 3"/>
          <p:cNvGrpSpPr/>
          <p:nvPr/>
        </p:nvGrpSpPr>
        <p:grpSpPr>
          <a:xfrm>
            <a:off x="1600200" y="2000250"/>
            <a:ext cx="5962174" cy="3126105"/>
            <a:chOff x="2133600" y="1524000"/>
            <a:chExt cx="7949565" cy="4168140"/>
          </a:xfrm>
        </p:grpSpPr>
        <p:sp>
          <p:nvSpPr>
            <p:cNvPr id="4" name="object 4"/>
            <p:cNvSpPr/>
            <p:nvPr/>
          </p:nvSpPr>
          <p:spPr>
            <a:xfrm>
              <a:off x="2157983" y="1548383"/>
              <a:ext cx="7924800" cy="41437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133600" y="1524000"/>
              <a:ext cx="7921752" cy="41407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4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04" y="15776"/>
            <a:ext cx="5904656" cy="136431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31" dirty="0"/>
              <a:t>Example </a:t>
            </a:r>
            <a:r>
              <a:rPr spc="-56" dirty="0" smtClean="0"/>
              <a:t>Dependency</a:t>
            </a:r>
            <a:r>
              <a:rPr lang="en-IN" spc="-56" dirty="0" smtClean="0"/>
              <a:t> </a:t>
            </a:r>
            <a:r>
              <a:rPr spc="-139" dirty="0" smtClean="0"/>
              <a:t>Parse</a:t>
            </a:r>
            <a:endParaRPr spc="-139" dirty="0"/>
          </a:p>
        </p:txBody>
      </p:sp>
      <p:sp>
        <p:nvSpPr>
          <p:cNvPr id="3" name="object 3"/>
          <p:cNvSpPr/>
          <p:nvPr/>
        </p:nvSpPr>
        <p:spPr>
          <a:xfrm>
            <a:off x="1663146" y="2563936"/>
            <a:ext cx="5814251" cy="1897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0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IN" b="1" dirty="0" smtClean="0"/>
              <a:t>Method of Dependency Parsing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90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Dependency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Dynamic programming (like in the CKY algorithm)</a:t>
            </a:r>
          </a:p>
          <a:p>
            <a:pPr marL="342900" lvl="1" indent="0">
              <a:buNone/>
            </a:pPr>
            <a:r>
              <a:rPr lang="en-US" dirty="0" smtClean="0"/>
              <a:t>You can do it similarly to lexicalized PCFG parsing: an O(n</a:t>
            </a:r>
            <a:r>
              <a:rPr lang="en-US" baseline="30000" dirty="0" smtClean="0"/>
              <a:t>5</a:t>
            </a:r>
            <a:r>
              <a:rPr lang="en-US" dirty="0" smtClean="0"/>
              <a:t>) algorithm</a:t>
            </a:r>
          </a:p>
          <a:p>
            <a:pPr marL="342900" lvl="1" indent="0">
              <a:buNone/>
            </a:pPr>
            <a:r>
              <a:rPr lang="en-US" dirty="0" smtClean="0"/>
              <a:t>Eisner (1996) gives a clever algorithm that reduces the complexity to O(n</a:t>
            </a:r>
            <a:r>
              <a:rPr lang="en-US" baseline="30000" dirty="0" smtClean="0"/>
              <a:t>3</a:t>
            </a:r>
            <a:r>
              <a:rPr lang="en-US" dirty="0" smtClean="0"/>
              <a:t>), by producing parse items with heads at the ends rather than in the middle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Graph algorithms</a:t>
            </a:r>
          </a:p>
          <a:p>
            <a:pPr marL="342900" lvl="1" indent="0">
              <a:buNone/>
            </a:pPr>
            <a:r>
              <a:rPr lang="en-US" dirty="0" smtClean="0"/>
              <a:t>You create a Maximum Spanning Tree for a sentence</a:t>
            </a:r>
          </a:p>
          <a:p>
            <a:pPr marL="342900" lvl="1" indent="0">
              <a:buNone/>
            </a:pPr>
            <a:r>
              <a:rPr lang="en-US" dirty="0" smtClean="0"/>
              <a:t>McDonald et al.’s (2005) </a:t>
            </a:r>
            <a:r>
              <a:rPr lang="en-US" dirty="0" err="1" smtClean="0"/>
              <a:t>MSTParser</a:t>
            </a:r>
            <a:r>
              <a:rPr lang="en-US" dirty="0" smtClean="0"/>
              <a:t> scores dependencies independently using a ML classifier (he uses MIRA, for online learning, but it could be </a:t>
            </a:r>
            <a:r>
              <a:rPr lang="en-US" dirty="0" err="1" smtClean="0"/>
              <a:t>MaxEnt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Constraint Satisfaction </a:t>
            </a:r>
          </a:p>
          <a:p>
            <a:pPr marL="342900" lvl="1" indent="0">
              <a:buNone/>
            </a:pPr>
            <a:r>
              <a:rPr lang="en-US" dirty="0" smtClean="0"/>
              <a:t>Edges are eliminated that don’t satisfy hard constraints. </a:t>
            </a:r>
            <a:r>
              <a:rPr lang="en-US" dirty="0" err="1" smtClean="0"/>
              <a:t>Karlsson</a:t>
            </a:r>
            <a:r>
              <a:rPr lang="en-US" dirty="0" smtClean="0"/>
              <a:t> (1990),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Deterministic parsing</a:t>
            </a:r>
          </a:p>
          <a:p>
            <a:pPr marL="342900" lvl="1" indent="0">
              <a:buNone/>
            </a:pPr>
            <a:r>
              <a:rPr lang="en-US" dirty="0" smtClean="0"/>
              <a:t>Greedy choice of attachments guided by machine learning classifiers</a:t>
            </a:r>
          </a:p>
          <a:p>
            <a:pPr marL="342900" lvl="1" indent="0">
              <a:buNone/>
            </a:pPr>
            <a:r>
              <a:rPr lang="en-US" dirty="0" err="1" smtClean="0"/>
              <a:t>MaltParser</a:t>
            </a:r>
            <a:r>
              <a:rPr lang="en-US" dirty="0" smtClean="0"/>
              <a:t> (</a:t>
            </a:r>
            <a:r>
              <a:rPr lang="en-US" dirty="0" err="1" smtClean="0"/>
              <a:t>Nivre</a:t>
            </a:r>
            <a:r>
              <a:rPr lang="en-US" dirty="0" smtClean="0"/>
              <a:t> et al. 2008) – discussed in the next segment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80880" y="46166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1520" y="46072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437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Deterministic 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Deterministic parsing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1268760"/>
            <a:ext cx="7734300" cy="518457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015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4419600"/>
            <a:ext cx="8458200" cy="2209800"/>
          </a:xfrm>
        </p:spPr>
        <p:txBody>
          <a:bodyPr rtlCol="0">
            <a:normAutofit fontScale="77500" lnSpcReduction="20000"/>
          </a:bodyPr>
          <a:lstStyle/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 smtClean="0">
                <a:latin typeface="+mn-lt"/>
                <a:cs typeface="Courier New" pitchFamily="49" charset="0"/>
              </a:rPr>
              <a:t>Session 7 -  Dependency</a:t>
            </a:r>
            <a:r>
              <a:rPr lang="en-US" sz="3200" dirty="0" smtClean="0"/>
              <a:t> Parsing</a:t>
            </a:r>
            <a:endParaRPr lang="en-US" sz="3600" dirty="0" smtClean="0">
              <a:latin typeface="+mn-lt"/>
              <a:cs typeface="Courier New" pitchFamily="49" charset="0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 smtClean="0">
                <a:latin typeface="+mn-lt"/>
                <a:cs typeface="Courier New" pitchFamily="49" charset="0"/>
              </a:rPr>
              <a:t>Date – 11</a:t>
            </a:r>
            <a:r>
              <a:rPr lang="en-US" sz="3600" baseline="30000" dirty="0" smtClean="0">
                <a:latin typeface="+mn-lt"/>
                <a:cs typeface="Courier New" pitchFamily="49" charset="0"/>
              </a:rPr>
              <a:t>th</a:t>
            </a:r>
            <a:r>
              <a:rPr lang="en-US" sz="3600" dirty="0" smtClean="0">
                <a:latin typeface="+mn-lt"/>
                <a:cs typeface="Courier New" pitchFamily="49" charset="0"/>
              </a:rPr>
              <a:t> October 2020</a:t>
            </a: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 smtClean="0">
                <a:latin typeface="+mn-lt"/>
                <a:cs typeface="Courier New" pitchFamily="49" charset="0"/>
              </a:rPr>
              <a:t>Time –  9 </a:t>
            </a:r>
            <a:r>
              <a:rPr lang="en-US" sz="3600" dirty="0">
                <a:latin typeface="+mn-lt"/>
                <a:cs typeface="Courier New" pitchFamily="49" charset="0"/>
              </a:rPr>
              <a:t>a</a:t>
            </a:r>
            <a:r>
              <a:rPr lang="en-US" sz="3600" dirty="0" smtClean="0">
                <a:latin typeface="+mn-lt"/>
                <a:cs typeface="Courier New" pitchFamily="49" charset="0"/>
              </a:rPr>
              <a:t>m to 11 </a:t>
            </a:r>
            <a:r>
              <a:rPr lang="en-US" sz="3600" dirty="0">
                <a:latin typeface="+mn-lt"/>
                <a:cs typeface="Courier New" pitchFamily="49" charset="0"/>
              </a:rPr>
              <a:t>a</a:t>
            </a:r>
            <a:r>
              <a:rPr lang="en-US" sz="3600" dirty="0" smtClean="0">
                <a:latin typeface="+mn-lt"/>
                <a:cs typeface="Courier New" pitchFamily="49" charset="0"/>
              </a:rPr>
              <a:t>m</a:t>
            </a: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r>
              <a:rPr lang="en-US" sz="2600" b="0" dirty="0">
                <a:latin typeface="+mn-lt"/>
                <a:ea typeface="Trebuchet MS"/>
                <a:cs typeface="Trebuchet MS"/>
                <a:sym typeface="Trebuchet MS"/>
              </a:rPr>
              <a:t>These </a:t>
            </a:r>
            <a:r>
              <a:rPr lang="en-US" sz="2600" b="0" dirty="0" smtClean="0">
                <a:latin typeface="+mn-lt"/>
                <a:ea typeface="Trebuchet MS"/>
                <a:cs typeface="Trebuchet MS"/>
                <a:sym typeface="Trebuchet MS"/>
              </a:rPr>
              <a:t>slides are prepared </a:t>
            </a:r>
            <a:r>
              <a:rPr lang="en-US" sz="2600" b="0" dirty="0">
                <a:latin typeface="+mn-lt"/>
                <a:ea typeface="Trebuchet MS"/>
                <a:cs typeface="Trebuchet MS"/>
                <a:sym typeface="Trebuchet MS"/>
              </a:rPr>
              <a:t>by the instructor, with grateful acknowledgement </a:t>
            </a:r>
            <a:r>
              <a:rPr lang="en-US" sz="2600" b="0" dirty="0" smtClean="0">
                <a:latin typeface="+mn-lt"/>
                <a:ea typeface="Trebuchet MS"/>
                <a:cs typeface="Trebuchet MS"/>
                <a:sym typeface="Trebuchet MS"/>
              </a:rPr>
              <a:t>of Prof. Jurafsky and Prof. Martin and many </a:t>
            </a:r>
            <a:r>
              <a:rPr lang="en-US" sz="2600" b="0" dirty="0">
                <a:latin typeface="+mn-lt"/>
                <a:ea typeface="Trebuchet MS"/>
                <a:cs typeface="Trebuchet MS"/>
                <a:sym typeface="Trebuchet MS"/>
              </a:rPr>
              <a:t>others who made  their course materials freely available online.</a:t>
            </a:r>
          </a:p>
          <a:p>
            <a:pPr lvl="0">
              <a:lnSpc>
                <a:spcPct val="117083"/>
              </a:lnSpc>
              <a:spcAft>
                <a:spcPts val="0"/>
              </a:spcAft>
            </a:pPr>
            <a:endParaRPr lang="en-US" sz="3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endParaRPr lang="en-US" sz="3600" dirty="0" smtClean="0"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Transition based systems for Dependency parsing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7420" y="16288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A transition system for dependency parsing is a quadruple s=(C,T, </a:t>
            </a:r>
            <a:r>
              <a:rPr lang="en-US" sz="2000" dirty="0" err="1" smtClean="0"/>
              <a:t>c</a:t>
            </a:r>
            <a:r>
              <a:rPr lang="en-US" sz="1600" dirty="0" err="1" smtClean="0"/>
              <a:t>s</a:t>
            </a:r>
            <a:r>
              <a:rPr lang="en-US" sz="2000" dirty="0" smtClean="0"/>
              <a:t>, Ct),where </a:t>
            </a:r>
          </a:p>
          <a:p>
            <a:r>
              <a:rPr lang="en-US" sz="2000" dirty="0" smtClean="0"/>
              <a:t>C is  a set of configurations</a:t>
            </a:r>
          </a:p>
          <a:p>
            <a:r>
              <a:rPr lang="en-US" sz="2000" dirty="0" smtClean="0"/>
              <a:t>T is a set of transitions ,such that t:C-&gt;c,</a:t>
            </a:r>
          </a:p>
          <a:p>
            <a:r>
              <a:rPr lang="en-US" sz="2000" dirty="0" smtClean="0"/>
              <a:t>Cs is an initialization function</a:t>
            </a:r>
          </a:p>
          <a:p>
            <a:r>
              <a:rPr lang="en-US" sz="2000" dirty="0" smtClean="0"/>
              <a:t>              is asset of terminal configurations.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A transition sequence for a sentence x is a set of configurations</a:t>
            </a:r>
          </a:p>
          <a:p>
            <a:pPr marL="0" indent="0">
              <a:buNone/>
            </a:pPr>
            <a:r>
              <a:rPr lang="en-US" sz="2000" dirty="0" smtClean="0"/>
              <a:t> C</a:t>
            </a:r>
            <a:r>
              <a:rPr lang="en-US" sz="1600" dirty="0" smtClean="0"/>
              <a:t>0</a:t>
            </a:r>
            <a:r>
              <a:rPr lang="en-US" sz="2000" dirty="0" smtClean="0"/>
              <a:t>,m =(c0,c1….cm) such that </a:t>
            </a:r>
          </a:p>
          <a:p>
            <a:pPr marL="0" indent="0">
              <a:buNone/>
            </a:pPr>
            <a:r>
              <a:rPr lang="en-US" sz="2000" dirty="0" smtClean="0"/>
              <a:t>C</a:t>
            </a:r>
            <a:r>
              <a:rPr lang="en-US" sz="1600" dirty="0" smtClean="0"/>
              <a:t>0</a:t>
            </a:r>
            <a:r>
              <a:rPr lang="en-US" sz="2000" dirty="0" smtClean="0"/>
              <a:t>=Cs(x),c</a:t>
            </a:r>
            <a:r>
              <a:rPr lang="en-US" sz="1600" dirty="0" smtClean="0"/>
              <a:t>m</a:t>
            </a:r>
            <a:r>
              <a:rPr lang="en-US" sz="2000" dirty="0" smtClean="0"/>
              <a:t> belongs to Ct ,ci=t(ci-1) for some t belongs to T</a:t>
            </a:r>
          </a:p>
          <a:p>
            <a:r>
              <a:rPr lang="en-US" sz="2000" dirty="0" smtClean="0"/>
              <a:t>Initialization:[]</a:t>
            </a:r>
            <a:r>
              <a:rPr lang="en-US" sz="1600" dirty="0" smtClean="0"/>
              <a:t>s</a:t>
            </a:r>
            <a:r>
              <a:rPr lang="en-US" sz="2000" dirty="0" smtClean="0"/>
              <a:t>,[w1,w2…….</a:t>
            </a:r>
            <a:r>
              <a:rPr lang="en-US" sz="2000" dirty="0" err="1" smtClean="0"/>
              <a:t>wn</a:t>
            </a:r>
            <a:r>
              <a:rPr lang="en-US" sz="2000" dirty="0" smtClean="0"/>
              <a:t>]</a:t>
            </a:r>
            <a:r>
              <a:rPr lang="en-US" sz="1400" dirty="0" smtClean="0"/>
              <a:t>b</a:t>
            </a:r>
            <a:r>
              <a:rPr lang="en-US" sz="2000" dirty="0" smtClean="0"/>
              <a:t>,{})</a:t>
            </a:r>
          </a:p>
          <a:p>
            <a:r>
              <a:rPr lang="en-US" sz="2000" dirty="0" smtClean="0"/>
              <a:t>Termination</a:t>
            </a:r>
            <a:r>
              <a:rPr lang="en-US" sz="2000" dirty="0" smtClean="0">
                <a:sym typeface="Wingdings" panose="05000000000000000000" pitchFamily="2" charset="2"/>
              </a:rPr>
              <a:t>: S,[]</a:t>
            </a:r>
            <a:r>
              <a:rPr lang="en-US" sz="1600" dirty="0" smtClean="0">
                <a:sym typeface="Wingdings" panose="05000000000000000000" pitchFamily="2" charset="2"/>
              </a:rPr>
              <a:t>B</a:t>
            </a:r>
            <a:r>
              <a:rPr lang="en-US" sz="2000" dirty="0" smtClean="0">
                <a:sym typeface="Wingdings" panose="05000000000000000000" pitchFamily="2" charset="2"/>
              </a:rPr>
              <a:t>,A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495022"/>
            <a:ext cx="657225" cy="228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68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 eager parsing(Malt parser)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628800"/>
            <a:ext cx="7992888" cy="45365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30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Example1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375" y="1340768"/>
            <a:ext cx="6953250" cy="475252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293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95" y="1340768"/>
            <a:ext cx="3960440" cy="2038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501008"/>
            <a:ext cx="7038975" cy="25812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3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Creating an Oracle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7704856" cy="288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581128"/>
            <a:ext cx="6048672" cy="164782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4716016" y="3429000"/>
            <a:ext cx="0" cy="158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725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classifier the learns 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700808"/>
            <a:ext cx="7632848" cy="345638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1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Models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850" y="1484784"/>
            <a:ext cx="7734300" cy="3240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5013176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template</a:t>
            </a:r>
            <a:r>
              <a:rPr lang="en-IN" dirty="0" smtClean="0"/>
              <a:t>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45" y="5395088"/>
            <a:ext cx="6178951" cy="98623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15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examples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916832"/>
            <a:ext cx="5184576" cy="151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61048"/>
            <a:ext cx="7056784" cy="230425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7690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 at runtime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412776"/>
            <a:ext cx="7658100" cy="453650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42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Training Data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556" y="1484784"/>
            <a:ext cx="7632848" cy="468052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0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CKY parsing </a:t>
            </a:r>
          </a:p>
          <a:p>
            <a:r>
              <a:rPr lang="en-US" dirty="0" smtClean="0"/>
              <a:t>PCFG parsing</a:t>
            </a:r>
          </a:p>
          <a:p>
            <a:r>
              <a:rPr lang="en-US" dirty="0" smtClean="0"/>
              <a:t>Problems with PCFG</a:t>
            </a:r>
          </a:p>
          <a:p>
            <a:r>
              <a:rPr lang="en-US" dirty="0" smtClean="0"/>
              <a:t>Lexicalized PCFGS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399"/>
            <a:ext cx="5257800" cy="9683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8791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training data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44361"/>
            <a:ext cx="8229600" cy="323764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4623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Standard Oracle for Arc Eager parsing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2" y="1556792"/>
            <a:ext cx="7610475" cy="410445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024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Online learning with an oracle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628800"/>
            <a:ext cx="7920880" cy="375838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61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33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10494"/>
            <a:ext cx="7416824" cy="39548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08287"/>
            <a:ext cx="5832648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599"/>
            <a:ext cx="8363271" cy="598413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38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942" y="3513297"/>
            <a:ext cx="4758690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spc="-11" dirty="0"/>
              <a:t>Graph-based</a:t>
            </a:r>
            <a:r>
              <a:rPr sz="4500" spc="-56" dirty="0"/>
              <a:t> </a:t>
            </a:r>
            <a:r>
              <a:rPr sz="4500" spc="-15" dirty="0"/>
              <a:t>parsing</a:t>
            </a:r>
            <a:endParaRPr sz="45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61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135" y="0"/>
            <a:ext cx="4341019" cy="13638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5" dirty="0">
                <a:latin typeface="Calibri"/>
                <a:cs typeface="Calibri"/>
              </a:rPr>
              <a:t>Graph </a:t>
            </a:r>
            <a:r>
              <a:rPr spc="-8" dirty="0">
                <a:latin typeface="Calibri"/>
                <a:cs typeface="Calibri"/>
              </a:rPr>
              <a:t>concepts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refresher</a:t>
            </a:r>
          </a:p>
        </p:txBody>
      </p:sp>
      <p:sp>
        <p:nvSpPr>
          <p:cNvPr id="3" name="object 3"/>
          <p:cNvSpPr/>
          <p:nvPr/>
        </p:nvSpPr>
        <p:spPr>
          <a:xfrm>
            <a:off x="2002901" y="2150070"/>
            <a:ext cx="5250507" cy="3175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1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Multi Digraph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947862"/>
            <a:ext cx="7324725" cy="29622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04" y="-35024"/>
            <a:ext cx="4127183" cy="13638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1" dirty="0">
                <a:latin typeface="Calibri"/>
                <a:cs typeface="Calibri"/>
              </a:rPr>
              <a:t>Directed </a:t>
            </a:r>
            <a:r>
              <a:rPr b="0" dirty="0">
                <a:latin typeface="Calibri"/>
                <a:cs typeface="Calibri"/>
              </a:rPr>
              <a:t>Spanning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53" dirty="0">
                <a:latin typeface="Calibri"/>
                <a:cs typeface="Calibri"/>
              </a:rPr>
              <a:t>Trees</a:t>
            </a:r>
          </a:p>
        </p:txBody>
      </p:sp>
      <p:sp>
        <p:nvSpPr>
          <p:cNvPr id="3" name="object 3"/>
          <p:cNvSpPr/>
          <p:nvPr/>
        </p:nvSpPr>
        <p:spPr>
          <a:xfrm>
            <a:off x="903351" y="2184799"/>
            <a:ext cx="5314785" cy="3170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3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Weighted Spanning tree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7638"/>
            <a:ext cx="7920880" cy="453164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6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Outline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3800" dirty="0" smtClean="0"/>
              <a:t>Motivation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800" dirty="0" smtClean="0"/>
              <a:t>Two types of parsing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 smtClean="0">
                <a:solidFill>
                  <a:srgbClr val="0070C0"/>
                </a:solidFill>
              </a:rPr>
              <a:t>     </a:t>
            </a:r>
            <a:r>
              <a:rPr lang="en-IN" sz="4400" dirty="0" smtClean="0">
                <a:solidFill>
                  <a:srgbClr val="0070C0"/>
                </a:solidFill>
              </a:rPr>
              <a:t>Dependency parsing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4400" dirty="0" smtClean="0">
                <a:solidFill>
                  <a:srgbClr val="0070C0"/>
                </a:solidFill>
              </a:rPr>
              <a:t>    Phrase structure parsing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800" dirty="0" smtClean="0"/>
              <a:t>Dependency structure and Dependency grammar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800" dirty="0" smtClean="0"/>
              <a:t>Dependency Relation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800" dirty="0" smtClean="0"/>
              <a:t>Universal Dependencies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800" dirty="0" smtClean="0"/>
              <a:t>Method of Dependency Parsing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4200" dirty="0">
                <a:solidFill>
                  <a:srgbClr val="0070C0"/>
                </a:solidFill>
              </a:rPr>
              <a:t> </a:t>
            </a:r>
            <a:r>
              <a:rPr lang="en-IN" sz="4200" dirty="0" smtClean="0">
                <a:solidFill>
                  <a:srgbClr val="0070C0"/>
                </a:solidFill>
              </a:rPr>
              <a:t>   Dynamic programming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4200" dirty="0" smtClean="0">
                <a:solidFill>
                  <a:srgbClr val="0070C0"/>
                </a:solidFill>
              </a:rPr>
              <a:t>    Graph algorithms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4200" dirty="0">
                <a:solidFill>
                  <a:srgbClr val="0070C0"/>
                </a:solidFill>
              </a:rPr>
              <a:t> </a:t>
            </a:r>
            <a:r>
              <a:rPr lang="en-IN" sz="4200" dirty="0" smtClean="0">
                <a:solidFill>
                  <a:srgbClr val="0070C0"/>
                </a:solidFill>
              </a:rPr>
              <a:t>   Constraint satisfaction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4200" dirty="0">
                <a:solidFill>
                  <a:srgbClr val="0070C0"/>
                </a:solidFill>
              </a:rPr>
              <a:t> </a:t>
            </a:r>
            <a:r>
              <a:rPr lang="en-IN" sz="4200" dirty="0" smtClean="0">
                <a:solidFill>
                  <a:srgbClr val="0070C0"/>
                </a:solidFill>
              </a:rPr>
              <a:t>   Deterministic Parsing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 </a:t>
            </a:r>
            <a:r>
              <a:rPr lang="en-IN" sz="4400" dirty="0" smtClean="0"/>
              <a:t>Transition based dependency parsing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4400" dirty="0" smtClean="0"/>
              <a:t>Graph based dependency Parsing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4400" dirty="0" smtClean="0"/>
              <a:t>Evaluation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628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MST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7837"/>
            <a:ext cx="8229600" cy="42014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1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Finding MST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2" y="1412776"/>
            <a:ext cx="7800975" cy="424847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19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4" dirty="0" smtClean="0">
                <a:cs typeface="Calibri"/>
              </a:rPr>
              <a:t>Chu-Liu-Edmonds algorithm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72816"/>
            <a:ext cx="7920880" cy="41764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859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Chu-Liu-Edmonds Algorithm (2/12)</a:t>
            </a:r>
            <a:endParaRPr lang="zh-TW" altLang="en-US" dirty="0"/>
          </a:p>
        </p:txBody>
      </p:sp>
      <p:sp>
        <p:nvSpPr>
          <p:cNvPr id="93" name="內容版面配置區 92"/>
          <p:cNvSpPr>
            <a:spLocks noGrp="1"/>
          </p:cNvSpPr>
          <p:nvPr>
            <p:ph idx="1"/>
          </p:nvPr>
        </p:nvSpPr>
        <p:spPr>
          <a:xfrm>
            <a:off x="457200" y="1714489"/>
            <a:ext cx="8229600" cy="4686312"/>
          </a:xfrm>
        </p:spPr>
        <p:txBody>
          <a:bodyPr/>
          <a:lstStyle/>
          <a:p>
            <a:r>
              <a:rPr lang="en-US" altLang="zh-TW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dirty="0" smtClean="0"/>
              <a:t> =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John saw Mary</a:t>
            </a:r>
            <a:endParaRPr lang="zh-TW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69B1-7E55-468D-B606-A8B73C815369}" type="slidenum">
              <a:rPr lang="zh-TW" altLang="en-US" smtClean="0"/>
              <a:pPr/>
              <a:t>43</a:t>
            </a:fld>
            <a:r>
              <a:rPr lang="en-US" altLang="zh-TW" dirty="0" smtClean="0"/>
              <a:t> /39</a:t>
            </a:r>
            <a:endParaRPr lang="zh-TW" altLang="en-US" dirty="0"/>
          </a:p>
        </p:txBody>
      </p:sp>
      <p:grpSp>
        <p:nvGrpSpPr>
          <p:cNvPr id="29" name="群組 28"/>
          <p:cNvGrpSpPr/>
          <p:nvPr/>
        </p:nvGrpSpPr>
        <p:grpSpPr>
          <a:xfrm>
            <a:off x="1500166" y="3212427"/>
            <a:ext cx="5786478" cy="3145531"/>
            <a:chOff x="1500166" y="3212427"/>
            <a:chExt cx="5786478" cy="3145531"/>
          </a:xfrm>
        </p:grpSpPr>
        <p:sp>
          <p:nvSpPr>
            <p:cNvPr id="6" name="文字方塊 5"/>
            <p:cNvSpPr txBox="1"/>
            <p:nvPr/>
          </p:nvSpPr>
          <p:spPr>
            <a:xfrm>
              <a:off x="4000496" y="4403719"/>
              <a:ext cx="78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i="1" dirty="0" smtClean="0"/>
                <a:t>saw</a:t>
              </a:r>
              <a:endParaRPr lang="zh-TW" altLang="en-US" sz="2800" i="1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857356" y="3903653"/>
              <a:ext cx="78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i="1" dirty="0" smtClean="0"/>
                <a:t>root</a:t>
              </a:r>
              <a:endParaRPr lang="zh-TW" altLang="en-US" sz="2800" i="1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857356" y="5403851"/>
              <a:ext cx="928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i="1" dirty="0" smtClean="0"/>
                <a:t>John</a:t>
              </a:r>
              <a:endParaRPr lang="zh-TW" altLang="en-US" sz="2800" i="1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143636" y="4189405"/>
              <a:ext cx="1143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i="1" dirty="0" smtClean="0"/>
                <a:t>Mary</a:t>
              </a:r>
              <a:endParaRPr lang="zh-TW" altLang="en-US" sz="2800" i="1" dirty="0"/>
            </a:p>
          </p:txBody>
        </p:sp>
        <p:cxnSp>
          <p:nvCxnSpPr>
            <p:cNvPr id="11" name="弧形接點 10"/>
            <p:cNvCxnSpPr>
              <a:stCxn id="7" idx="0"/>
              <a:endCxn id="6" idx="0"/>
            </p:cNvCxnSpPr>
            <p:nvPr/>
          </p:nvCxnSpPr>
          <p:spPr>
            <a:xfrm rot="16200000" flipH="1">
              <a:off x="3071802" y="3082116"/>
              <a:ext cx="500066" cy="2143140"/>
            </a:xfrm>
            <a:prstGeom prst="curvedConnector3">
              <a:avLst>
                <a:gd name="adj1" fmla="val -45714"/>
              </a:avLst>
            </a:prstGeom>
            <a:ln w="3810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弧形接點 15"/>
            <p:cNvCxnSpPr>
              <a:stCxn id="7" idx="0"/>
              <a:endCxn id="9" idx="0"/>
            </p:cNvCxnSpPr>
            <p:nvPr/>
          </p:nvCxnSpPr>
          <p:spPr>
            <a:xfrm rot="16200000" flipH="1">
              <a:off x="4339826" y="1814092"/>
              <a:ext cx="285752" cy="4464875"/>
            </a:xfrm>
            <a:prstGeom prst="curvedConnector3">
              <a:avLst>
                <a:gd name="adj1" fmla="val -172752"/>
              </a:avLst>
            </a:prstGeom>
            <a:ln w="3810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弧形接點 17"/>
            <p:cNvCxnSpPr>
              <a:stCxn id="8" idx="0"/>
              <a:endCxn id="6" idx="1"/>
            </p:cNvCxnSpPr>
            <p:nvPr/>
          </p:nvCxnSpPr>
          <p:spPr>
            <a:xfrm rot="5400000" flipH="1" flipV="1">
              <a:off x="2791838" y="4195194"/>
              <a:ext cx="738522" cy="1678793"/>
            </a:xfrm>
            <a:prstGeom prst="curvedConnector2">
              <a:avLst/>
            </a:prstGeom>
            <a:ln w="3810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弧形接點 19"/>
            <p:cNvCxnSpPr>
              <a:stCxn id="8" idx="2"/>
              <a:endCxn id="9" idx="2"/>
            </p:cNvCxnSpPr>
            <p:nvPr/>
          </p:nvCxnSpPr>
          <p:spPr>
            <a:xfrm rot="5400000" flipH="1" flipV="1">
              <a:off x="3911198" y="3123129"/>
              <a:ext cx="1214446" cy="4393437"/>
            </a:xfrm>
            <a:prstGeom prst="curvedConnector3">
              <a:avLst>
                <a:gd name="adj1" fmla="val -18823"/>
              </a:avLst>
            </a:prstGeom>
            <a:ln w="3810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圖案 21"/>
            <p:cNvCxnSpPr>
              <a:stCxn id="6" idx="2"/>
              <a:endCxn id="8" idx="3"/>
            </p:cNvCxnSpPr>
            <p:nvPr/>
          </p:nvCxnSpPr>
          <p:spPr>
            <a:xfrm rot="5400000">
              <a:off x="3220467" y="4492523"/>
              <a:ext cx="738522" cy="1607355"/>
            </a:xfrm>
            <a:prstGeom prst="curvedConnector2">
              <a:avLst/>
            </a:prstGeom>
            <a:ln w="3810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弧形接點 23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5447115" y="3135695"/>
              <a:ext cx="214314" cy="2321735"/>
            </a:xfrm>
            <a:prstGeom prst="curvedConnector3">
              <a:avLst>
                <a:gd name="adj1" fmla="val 206666"/>
              </a:avLst>
            </a:prstGeom>
            <a:ln w="3810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弧形接點 27"/>
            <p:cNvCxnSpPr>
              <a:stCxn id="9" idx="2"/>
              <a:endCxn id="8" idx="3"/>
            </p:cNvCxnSpPr>
            <p:nvPr/>
          </p:nvCxnSpPr>
          <p:spPr>
            <a:xfrm rot="5400000">
              <a:off x="4274177" y="3224498"/>
              <a:ext cx="952836" cy="3929090"/>
            </a:xfrm>
            <a:prstGeom prst="curvedConnector2">
              <a:avLst/>
            </a:prstGeom>
            <a:ln w="3810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7" idx="2"/>
              <a:endCxn id="8" idx="0"/>
            </p:cNvCxnSpPr>
            <p:nvPr/>
          </p:nvCxnSpPr>
          <p:spPr>
            <a:xfrm rot="16200000" flipH="1">
              <a:off x="1797495" y="4879643"/>
              <a:ext cx="976978" cy="71438"/>
            </a:xfrm>
            <a:prstGeom prst="straightConnector1">
              <a:avLst/>
            </a:prstGeom>
            <a:ln w="3810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>
              <a:stCxn id="9" idx="1"/>
              <a:endCxn id="6" idx="3"/>
            </p:cNvCxnSpPr>
            <p:nvPr/>
          </p:nvCxnSpPr>
          <p:spPr>
            <a:xfrm rot="10800000" flipV="1">
              <a:off x="4786314" y="4451015"/>
              <a:ext cx="1357322" cy="214314"/>
            </a:xfrm>
            <a:prstGeom prst="straightConnector1">
              <a:avLst/>
            </a:prstGeom>
            <a:ln w="3810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4286248" y="3212427"/>
              <a:ext cx="35719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200" dirty="0" smtClean="0"/>
                <a:t>9</a:t>
              </a:r>
              <a:endParaRPr lang="zh-TW" altLang="en-US" sz="2200" dirty="0"/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5143504" y="3712493"/>
              <a:ext cx="5000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200" dirty="0" smtClean="0"/>
                <a:t>30</a:t>
              </a:r>
              <a:endParaRPr lang="zh-TW" altLang="en-US" sz="2200" dirty="0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3214678" y="3567358"/>
              <a:ext cx="5000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200" dirty="0" smtClean="0"/>
                <a:t>10</a:t>
              </a:r>
              <a:endParaRPr lang="zh-TW" altLang="en-US" sz="2200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2857488" y="4567490"/>
              <a:ext cx="5000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200" dirty="0" smtClean="0"/>
                <a:t>20</a:t>
              </a:r>
              <a:endParaRPr lang="zh-TW" altLang="en-US" sz="2200" dirty="0"/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2071670" y="4569749"/>
              <a:ext cx="35719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200" dirty="0" smtClean="0"/>
                <a:t>9</a:t>
              </a:r>
              <a:endParaRPr lang="zh-TW" altLang="en-US" sz="22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4214810" y="5927071"/>
              <a:ext cx="35719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200" dirty="0" smtClean="0"/>
                <a:t>3</a:t>
              </a:r>
              <a:endParaRPr lang="zh-TW" altLang="en-US" sz="22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3786182" y="5112490"/>
              <a:ext cx="5000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200" dirty="0" smtClean="0"/>
                <a:t>30</a:t>
              </a:r>
              <a:endParaRPr lang="zh-TW" altLang="en-US" sz="2200" dirty="0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4643438" y="5284129"/>
              <a:ext cx="5000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200" dirty="0" smtClean="0"/>
                <a:t>11</a:t>
              </a:r>
              <a:endParaRPr lang="zh-TW" altLang="en-US" sz="2200" dirty="0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429256" y="4283997"/>
              <a:ext cx="285752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2200" dirty="0" smtClean="0"/>
                <a:t>0</a:t>
              </a:r>
              <a:endParaRPr lang="zh-TW" altLang="en-US" sz="2200" dirty="0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1500166" y="3334408"/>
              <a:ext cx="7143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i="1" dirty="0" err="1" smtClean="0"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altLang="zh-TW" sz="2800" b="1" i="1" baseline="-25000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zh-TW" altLang="en-US" sz="2800" baseline="-25000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17374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4313" y="2216734"/>
            <a:ext cx="4774691" cy="307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>
                <a:latin typeface="Calibri"/>
                <a:cs typeface="Calibri"/>
              </a:rPr>
              <a:t>Chu-Liu-Edmonds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lang="en-US" spc="-15" dirty="0" smtClean="0">
                <a:latin typeface="Calibri"/>
                <a:cs typeface="Calibri"/>
              </a:rPr>
              <a:t>Example</a:t>
            </a:r>
            <a:endParaRPr spc="-15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9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81519" y="2203856"/>
            <a:ext cx="4110037" cy="291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07504" y="369332"/>
            <a:ext cx="7512496" cy="62517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US" spc="-4" smtClean="0">
                <a:latin typeface="Calibri"/>
                <a:cs typeface="Calibri"/>
              </a:rPr>
              <a:t>Chu-Liu-Edmonds</a:t>
            </a:r>
            <a:r>
              <a:rPr lang="en-US" spc="-60" smtClean="0">
                <a:latin typeface="Calibri"/>
                <a:cs typeface="Calibri"/>
              </a:rPr>
              <a:t> </a:t>
            </a:r>
            <a:r>
              <a:rPr lang="en-US" spc="-15" smtClean="0">
                <a:latin typeface="Calibri"/>
                <a:cs typeface="Calibri"/>
              </a:rPr>
              <a:t>Example</a:t>
            </a:r>
            <a:endParaRPr lang="en-US" spc="-15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49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85800" y="1828800"/>
            <a:ext cx="7866753" cy="3616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07504" y="369332"/>
            <a:ext cx="7512496" cy="62517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US" spc="-4" dirty="0" smtClean="0">
                <a:latin typeface="Calibri"/>
                <a:cs typeface="Calibri"/>
              </a:rPr>
              <a:t>Chu-Liu-Edmonds</a:t>
            </a:r>
            <a:r>
              <a:rPr lang="en-US" spc="-60" dirty="0" smtClean="0">
                <a:latin typeface="Calibri"/>
                <a:cs typeface="Calibri"/>
              </a:rPr>
              <a:t> </a:t>
            </a:r>
            <a:r>
              <a:rPr lang="en-US" spc="-15" dirty="0" smtClean="0">
                <a:latin typeface="Calibri"/>
                <a:cs typeface="Calibri"/>
              </a:rPr>
              <a:t>Example</a:t>
            </a:r>
            <a:endParaRPr lang="en-US" spc="-15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60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762000"/>
            <a:ext cx="7086600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 smtClean="0">
                <a:latin typeface="Calibri"/>
                <a:cs typeface="Calibri"/>
              </a:rPr>
              <a:t>Chu-Liu-Edmonds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spc="-15" dirty="0" smtClean="0">
                <a:latin typeface="Calibri"/>
                <a:cs typeface="Calibri"/>
              </a:rPr>
              <a:t>Example</a:t>
            </a:r>
            <a:endParaRPr spc="-15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1524000"/>
            <a:ext cx="8229600" cy="4079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8851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4" dirty="0">
                <a:latin typeface="Calibri"/>
                <a:cs typeface="Calibri"/>
              </a:rPr>
              <a:t>Chu-Liu-Edmonds </a:t>
            </a:r>
            <a:r>
              <a:rPr lang="en-US" spc="-15" dirty="0" smtClean="0">
                <a:latin typeface="Calibri"/>
                <a:cs typeface="Calibri"/>
              </a:rPr>
              <a:t>Example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8277503" cy="40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MST Learning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7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90063" y="6219416"/>
            <a:ext cx="103647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dirty="0">
                <a:solidFill>
                  <a:srgbClr val="3B3B3B"/>
                </a:solidFill>
                <a:latin typeface="Liberation Serif"/>
                <a:cs typeface="Liberation Serif"/>
              </a:rPr>
              <a:t>2</a:t>
            </a:r>
            <a:endParaRPr sz="1270">
              <a:latin typeface="Liberation Serif"/>
              <a:cs typeface="Liberation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45774" y="2897066"/>
            <a:ext cx="1183307" cy="1033019"/>
            <a:chOff x="1484089" y="3191645"/>
            <a:chExt cx="1304925" cy="1139190"/>
          </a:xfrm>
        </p:grpSpPr>
        <p:sp>
          <p:nvSpPr>
            <p:cNvPr id="9" name="object 9"/>
            <p:cNvSpPr/>
            <p:nvPr/>
          </p:nvSpPr>
          <p:spPr>
            <a:xfrm>
              <a:off x="1484089" y="3191645"/>
              <a:ext cx="1227957" cy="1138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8759" y="3509009"/>
              <a:ext cx="1280160" cy="0"/>
            </a:xfrm>
            <a:custGeom>
              <a:avLst/>
              <a:gdLst/>
              <a:ahLst/>
              <a:cxnLst/>
              <a:rect l="l" t="t" r="r" b="b"/>
              <a:pathLst>
                <a:path w="1280160">
                  <a:moveTo>
                    <a:pt x="0" y="0"/>
                  </a:moveTo>
                  <a:lnTo>
                    <a:pt x="182879" y="0"/>
                  </a:lnTo>
                </a:path>
                <a:path w="1280160">
                  <a:moveTo>
                    <a:pt x="365759" y="0"/>
                  </a:moveTo>
                  <a:lnTo>
                    <a:pt x="548640" y="0"/>
                  </a:lnTo>
                </a:path>
                <a:path w="1280160">
                  <a:moveTo>
                    <a:pt x="731520" y="0"/>
                  </a:moveTo>
                  <a:lnTo>
                    <a:pt x="914400" y="0"/>
                  </a:lnTo>
                </a:path>
                <a:path w="1280160">
                  <a:moveTo>
                    <a:pt x="1097280" y="0"/>
                  </a:moveTo>
                  <a:lnTo>
                    <a:pt x="1280160" y="0"/>
                  </a:lnTo>
                </a:path>
              </a:pathLst>
            </a:custGeom>
            <a:ln w="54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07300" y="767738"/>
            <a:ext cx="6236116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spcBef>
                <a:spcPts val="91"/>
              </a:spcBef>
              <a:tabLst>
                <a:tab pos="2466228" algn="l"/>
              </a:tabLst>
            </a:pPr>
            <a:r>
              <a:rPr spc="-5" dirty="0" smtClean="0"/>
              <a:t>Interpreting</a:t>
            </a:r>
            <a:r>
              <a:rPr lang="en-IN" spc="-5" dirty="0" smtClean="0"/>
              <a:t> </a:t>
            </a:r>
            <a:r>
              <a:rPr spc="-5" dirty="0" smtClean="0"/>
              <a:t>Language </a:t>
            </a:r>
            <a:r>
              <a:rPr spc="-5" dirty="0"/>
              <a:t>is</a:t>
            </a:r>
            <a:r>
              <a:rPr spc="-86" dirty="0"/>
              <a:t> </a:t>
            </a:r>
            <a:r>
              <a:rPr spc="-5" dirty="0"/>
              <a:t>Hard!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59895" y="1554135"/>
            <a:ext cx="5087358" cy="5139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264" dirty="0">
                <a:solidFill>
                  <a:srgbClr val="3B3B3B"/>
                </a:solidFill>
                <a:latin typeface="Liberation Sans"/>
                <a:cs typeface="Liberation Sans"/>
              </a:rPr>
              <a:t>I saw a </a:t>
            </a:r>
            <a:r>
              <a:rPr sz="3264" spc="-5" dirty="0">
                <a:solidFill>
                  <a:srgbClr val="3B3B3B"/>
                </a:solidFill>
                <a:latin typeface="Liberation Sans"/>
                <a:cs typeface="Liberation Sans"/>
              </a:rPr>
              <a:t>girl with </a:t>
            </a:r>
            <a:r>
              <a:rPr sz="3264" dirty="0">
                <a:solidFill>
                  <a:srgbClr val="3B3B3B"/>
                </a:solidFill>
                <a:latin typeface="Liberation Sans"/>
                <a:cs typeface="Liberation Sans"/>
              </a:rPr>
              <a:t>a</a:t>
            </a:r>
            <a:r>
              <a:rPr sz="3264" spc="-103" dirty="0">
                <a:solidFill>
                  <a:srgbClr val="3B3B3B"/>
                </a:solidFill>
                <a:latin typeface="Liberation Sans"/>
                <a:cs typeface="Liberation Sans"/>
              </a:rPr>
              <a:t> </a:t>
            </a:r>
            <a:r>
              <a:rPr sz="3264" spc="-5" dirty="0">
                <a:solidFill>
                  <a:srgbClr val="3B3B3B"/>
                </a:solidFill>
                <a:latin typeface="Liberation Sans"/>
                <a:cs typeface="Liberation Sans"/>
              </a:rPr>
              <a:t>telescope</a:t>
            </a:r>
            <a:endParaRPr sz="3264">
              <a:latin typeface="Liberation Sans"/>
              <a:cs typeface="Liberation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94831" y="2792144"/>
            <a:ext cx="1451063" cy="1356629"/>
            <a:chOff x="2971800" y="3075939"/>
            <a:chExt cx="1600200" cy="1496060"/>
          </a:xfrm>
        </p:grpSpPr>
        <p:sp>
          <p:nvSpPr>
            <p:cNvPr id="14" name="object 14"/>
            <p:cNvSpPr/>
            <p:nvPr/>
          </p:nvSpPr>
          <p:spPr>
            <a:xfrm>
              <a:off x="3011200" y="3075939"/>
              <a:ext cx="1560799" cy="14960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5" name="object 15"/>
            <p:cNvSpPr/>
            <p:nvPr/>
          </p:nvSpPr>
          <p:spPr>
            <a:xfrm>
              <a:off x="2971800" y="3509009"/>
              <a:ext cx="100330" cy="0"/>
            </a:xfrm>
            <a:custGeom>
              <a:avLst/>
              <a:gdLst/>
              <a:ahLst/>
              <a:cxnLst/>
              <a:rect l="l" t="t" r="r" b="b"/>
              <a:pathLst>
                <a:path w="100330">
                  <a:moveTo>
                    <a:pt x="0" y="0"/>
                  </a:moveTo>
                  <a:lnTo>
                    <a:pt x="100330" y="0"/>
                  </a:lnTo>
                </a:path>
              </a:pathLst>
            </a:custGeom>
            <a:ln w="54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6250" y="3413759"/>
              <a:ext cx="284480" cy="190500"/>
            </a:xfrm>
            <a:custGeom>
              <a:avLst/>
              <a:gdLst/>
              <a:ahLst/>
              <a:cxnLst/>
              <a:rect l="l" t="t" r="r" b="b"/>
              <a:pathLst>
                <a:path w="284479" h="190500">
                  <a:moveTo>
                    <a:pt x="0" y="0"/>
                  </a:moveTo>
                  <a:lnTo>
                    <a:pt x="0" y="190500"/>
                  </a:lnTo>
                  <a:lnTo>
                    <a:pt x="284479" y="9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18618" y="2769903"/>
            <a:ext cx="1083691" cy="1379086"/>
            <a:chOff x="130810" y="3051412"/>
            <a:chExt cx="1195070" cy="1520825"/>
          </a:xfrm>
        </p:grpSpPr>
        <p:sp>
          <p:nvSpPr>
            <p:cNvPr id="18" name="object 18"/>
            <p:cNvSpPr/>
            <p:nvPr/>
          </p:nvSpPr>
          <p:spPr>
            <a:xfrm>
              <a:off x="130810" y="3051412"/>
              <a:ext cx="1193275" cy="15205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2999" y="350901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880" y="0"/>
                  </a:lnTo>
                </a:path>
              </a:pathLst>
            </a:custGeom>
            <a:ln w="54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091009" y="2792144"/>
            <a:ext cx="1547801" cy="1356629"/>
            <a:chOff x="6717030" y="3075939"/>
            <a:chExt cx="1706880" cy="1496060"/>
          </a:xfrm>
        </p:grpSpPr>
        <p:sp>
          <p:nvSpPr>
            <p:cNvPr id="21" name="object 21"/>
            <p:cNvSpPr/>
            <p:nvPr/>
          </p:nvSpPr>
          <p:spPr>
            <a:xfrm>
              <a:off x="6863111" y="3075939"/>
              <a:ext cx="1560799" cy="14960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2" name="object 22"/>
            <p:cNvSpPr/>
            <p:nvPr/>
          </p:nvSpPr>
          <p:spPr>
            <a:xfrm>
              <a:off x="6717030" y="3509009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54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3" name="object 23"/>
            <p:cNvSpPr/>
            <p:nvPr/>
          </p:nvSpPr>
          <p:spPr>
            <a:xfrm>
              <a:off x="6868160" y="3415029"/>
              <a:ext cx="284480" cy="189230"/>
            </a:xfrm>
            <a:custGeom>
              <a:avLst/>
              <a:gdLst/>
              <a:ahLst/>
              <a:cxnLst/>
              <a:rect l="l" t="t" r="r" b="b"/>
              <a:pathLst>
                <a:path w="284479" h="189229">
                  <a:moveTo>
                    <a:pt x="0" y="0"/>
                  </a:moveTo>
                  <a:lnTo>
                    <a:pt x="0" y="189230"/>
                  </a:lnTo>
                  <a:lnTo>
                    <a:pt x="284480" y="9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819602" y="2769903"/>
            <a:ext cx="1105572" cy="1379086"/>
            <a:chOff x="5314950" y="3051412"/>
            <a:chExt cx="1219200" cy="1520825"/>
          </a:xfrm>
        </p:grpSpPr>
        <p:sp>
          <p:nvSpPr>
            <p:cNvPr id="25" name="object 25"/>
            <p:cNvSpPr/>
            <p:nvPr/>
          </p:nvSpPr>
          <p:spPr>
            <a:xfrm>
              <a:off x="5314950" y="3051412"/>
              <a:ext cx="1193275" cy="15205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6" name="object 26"/>
            <p:cNvSpPr/>
            <p:nvPr/>
          </p:nvSpPr>
          <p:spPr>
            <a:xfrm>
              <a:off x="6351269" y="350901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54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66606" y="5188701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1134" spc="5" dirty="0">
                <a:solidFill>
                  <a:srgbClr val="3B3B3B"/>
                </a:solidFill>
                <a:latin typeface="OpenSymbol"/>
                <a:cs typeface="OpenSymbol"/>
              </a:rPr>
              <a:t>●</a:t>
            </a:r>
            <a:endParaRPr sz="1134">
              <a:latin typeface="OpenSymbol"/>
              <a:cs typeface="Open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0272" y="5079296"/>
            <a:ext cx="7767218" cy="40237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539" spc="-5" dirty="0">
                <a:solidFill>
                  <a:srgbClr val="3B3B3B"/>
                </a:solidFill>
                <a:latin typeface="Liberation Sans"/>
                <a:cs typeface="Liberation Sans"/>
              </a:rPr>
              <a:t>“Parsing” </a:t>
            </a:r>
            <a:r>
              <a:rPr sz="2539" dirty="0">
                <a:solidFill>
                  <a:srgbClr val="3B3B3B"/>
                </a:solidFill>
                <a:latin typeface="Liberation Sans"/>
                <a:cs typeface="Liberation Sans"/>
              </a:rPr>
              <a:t>resolves </a:t>
            </a:r>
            <a:r>
              <a:rPr sz="2539" spc="-5" dirty="0">
                <a:solidFill>
                  <a:srgbClr val="3B3B3B"/>
                </a:solidFill>
                <a:latin typeface="Liberation Sans"/>
                <a:cs typeface="Liberation Sans"/>
              </a:rPr>
              <a:t>structural ambiguity in </a:t>
            </a:r>
            <a:r>
              <a:rPr sz="2539" dirty="0">
                <a:solidFill>
                  <a:srgbClr val="3B3B3B"/>
                </a:solidFill>
                <a:latin typeface="Liberation Sans"/>
                <a:cs typeface="Liberation Sans"/>
              </a:rPr>
              <a:t>a </a:t>
            </a:r>
            <a:r>
              <a:rPr sz="2539" spc="-5" dirty="0">
                <a:solidFill>
                  <a:srgbClr val="3B3B3B"/>
                </a:solidFill>
                <a:latin typeface="Liberation Sans"/>
                <a:cs typeface="Liberation Sans"/>
              </a:rPr>
              <a:t>formal</a:t>
            </a:r>
            <a:r>
              <a:rPr sz="2539" spc="18" dirty="0">
                <a:solidFill>
                  <a:srgbClr val="3B3B3B"/>
                </a:solidFill>
                <a:latin typeface="Liberation Sans"/>
                <a:cs typeface="Liberation Sans"/>
              </a:rPr>
              <a:t> </a:t>
            </a:r>
            <a:r>
              <a:rPr sz="2539" spc="-9" dirty="0">
                <a:solidFill>
                  <a:srgbClr val="3B3B3B"/>
                </a:solidFill>
                <a:latin typeface="Liberation Sans"/>
                <a:cs typeface="Liberation Sans"/>
              </a:rPr>
              <a:t>way</a:t>
            </a:r>
            <a:endParaRPr sz="2539">
              <a:latin typeface="Liberation Sans"/>
              <a:cs typeface="Liberation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809914" y="2897066"/>
            <a:ext cx="1113513" cy="1032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611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classifiers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2776"/>
            <a:ext cx="8229600" cy="460851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339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Arch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34907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45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412776"/>
            <a:ext cx="8640960" cy="475252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13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412776"/>
            <a:ext cx="7776864" cy="439248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77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28800"/>
            <a:ext cx="7776864" cy="446449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06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582"/>
            <a:ext cx="6120680" cy="850106"/>
          </a:xfrm>
        </p:spPr>
        <p:txBody>
          <a:bodyPr/>
          <a:lstStyle/>
          <a:p>
            <a:r>
              <a:rPr lang="en-IN" dirty="0" smtClean="0"/>
              <a:t>Learning the parameters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700808"/>
            <a:ext cx="7488832" cy="460851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878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Inference based learning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484784"/>
            <a:ext cx="7056784" cy="410445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89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31094"/>
            <a:ext cx="8020050" cy="407372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551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32" t="4068" r="-855" b="9132"/>
          <a:stretch/>
        </p:blipFill>
        <p:spPr>
          <a:xfrm>
            <a:off x="439271" y="1591235"/>
            <a:ext cx="8528050" cy="48768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05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ea typeface="ＭＳ Ｐゴシック" charset="0"/>
                <a:cs typeface="ＭＳ Ｐゴシック" charset="0"/>
              </a:rPr>
              <a:t>Evaluation</a:t>
            </a:r>
            <a:endParaRPr lang="en-US" sz="28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57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Times" charset="0"/>
              <a:buNone/>
            </a:pPr>
            <a:endParaRPr lang="en-US" sz="2000" dirty="0" smtClean="0">
              <a:latin typeface="Lucida Sans" charset="0"/>
              <a:ea typeface="ＭＳ Ｐゴシック" charset="0"/>
              <a:cs typeface="ＭＳ Ｐゴシック" charset="0"/>
            </a:endParaRPr>
          </a:p>
          <a:p>
            <a:pPr>
              <a:buFont typeface="Times" charset="0"/>
              <a:buNone/>
            </a:pPr>
            <a:endParaRPr lang="en-US" sz="1200" dirty="0">
              <a:latin typeface="Lucida Sans" charset="0"/>
              <a:ea typeface="ＭＳ Ｐゴシック" charset="0"/>
              <a:cs typeface="ＭＳ Ｐゴシック" charset="0"/>
            </a:endParaRPr>
          </a:p>
          <a:p>
            <a:pPr>
              <a:buFont typeface="Times" charset="0"/>
              <a:buNone/>
            </a:pPr>
            <a:endParaRPr lang="en-US" sz="2000" dirty="0" smtClean="0">
              <a:latin typeface="Lucida Sans" charset="0"/>
              <a:ea typeface="ＭＳ Ｐゴシック" charset="0"/>
              <a:cs typeface="ＭＳ Ｐゴシック" charset="0"/>
            </a:endParaRPr>
          </a:p>
          <a:p>
            <a:pPr>
              <a:buFont typeface="Times" charset="0"/>
              <a:buNone/>
            </a:pPr>
            <a:r>
              <a:rPr lang="en-US" sz="2000" dirty="0" smtClean="0">
                <a:latin typeface="Lucida Sans" charset="0"/>
                <a:ea typeface="ＭＳ Ｐゴシック" charset="0"/>
                <a:cs typeface="ＭＳ Ｐゴシック" charset="0"/>
              </a:rPr>
              <a:t> ROOT   She  saw   the   video   lecture </a:t>
            </a:r>
          </a:p>
          <a:p>
            <a:pPr>
              <a:buFont typeface="Times" charset="0"/>
              <a:buNone/>
            </a:pPr>
            <a:r>
              <a:rPr lang="en-US" sz="18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  </a:t>
            </a:r>
            <a:r>
              <a:rPr lang="en-US" sz="1800" dirty="0">
                <a:latin typeface="Lucida Sans" charset="0"/>
                <a:ea typeface="ＭＳ Ｐゴシック" charset="0"/>
                <a:cs typeface="ＭＳ Ｐゴシック" charset="0"/>
              </a:rPr>
              <a:t>1      2    </a:t>
            </a:r>
            <a:r>
              <a:rPr lang="en-US" sz="1800" dirty="0" smtClean="0">
                <a:latin typeface="Lucida Sans" charset="0"/>
                <a:ea typeface="ＭＳ Ｐゴシック" charset="0"/>
                <a:cs typeface="ＭＳ Ｐゴシック" charset="0"/>
              </a:rPr>
              <a:t>   </a:t>
            </a:r>
            <a:r>
              <a:rPr lang="en-US" sz="1800" dirty="0">
                <a:latin typeface="Lucida Sans" charset="0"/>
                <a:ea typeface="ＭＳ Ｐゴシック" charset="0"/>
                <a:cs typeface="ＭＳ Ｐゴシック" charset="0"/>
              </a:rPr>
              <a:t>3       </a:t>
            </a:r>
            <a:r>
              <a:rPr lang="en-US" sz="1800" dirty="0" smtClean="0">
                <a:latin typeface="Lucida Sans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1800" dirty="0">
                <a:latin typeface="Lucida Sans" charset="0"/>
                <a:ea typeface="ＭＳ Ｐゴシック" charset="0"/>
                <a:cs typeface="ＭＳ Ｐゴシック" charset="0"/>
              </a:rPr>
              <a:t>4    </a:t>
            </a:r>
            <a:r>
              <a:rPr lang="en-US" sz="1800" dirty="0" smtClean="0">
                <a:latin typeface="Lucida Sans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800" dirty="0">
                <a:latin typeface="Lucida Sans" charset="0"/>
                <a:ea typeface="ＭＳ Ｐゴシック" charset="0"/>
                <a:cs typeface="ＭＳ Ｐゴシック" charset="0"/>
              </a:rPr>
              <a:t>5</a:t>
            </a:r>
            <a:endParaRPr lang="en-US" sz="2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57445" name="Text Box 5"/>
          <p:cNvSpPr txBox="1">
            <a:spLocks noChangeArrowheads="1"/>
          </p:cNvSpPr>
          <p:nvPr/>
        </p:nvSpPr>
        <p:spPr bwMode="auto">
          <a:xfrm>
            <a:off x="533400" y="3733800"/>
            <a:ext cx="3902075" cy="23083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 smtClean="0">
                <a:latin typeface="Arial" charset="0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dirty="0" smtClean="0">
                <a:latin typeface="Arial" charset="0"/>
              </a:rPr>
              <a:t>  </a:t>
            </a:r>
            <a:r>
              <a:rPr lang="en-US" dirty="0">
                <a:latin typeface="Arial" charset="0"/>
              </a:rPr>
              <a:t>2	 </a:t>
            </a:r>
            <a:r>
              <a:rPr lang="en-US" dirty="0" smtClean="0">
                <a:latin typeface="Arial" charset="0"/>
              </a:rPr>
              <a:t>She</a:t>
            </a:r>
            <a:r>
              <a:rPr lang="en-US" dirty="0">
                <a:latin typeface="Arial" charset="0"/>
              </a:rPr>
              <a:t>	  	</a:t>
            </a:r>
            <a:r>
              <a:rPr lang="en-US" dirty="0" err="1" smtClean="0">
                <a:latin typeface="Arial" charset="0"/>
              </a:rPr>
              <a:t>nsubj</a:t>
            </a:r>
            <a:endParaRPr lang="en-US" dirty="0">
              <a:latin typeface="Arial" charset="0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Arial" charset="0"/>
              </a:rPr>
              <a:t>  0	 </a:t>
            </a:r>
            <a:r>
              <a:rPr lang="en-US" dirty="0" smtClean="0">
                <a:latin typeface="Arial" charset="0"/>
              </a:rPr>
              <a:t>saw</a:t>
            </a:r>
            <a:r>
              <a:rPr lang="en-US" dirty="0">
                <a:latin typeface="Arial" charset="0"/>
              </a:rPr>
              <a:t>	  	</a:t>
            </a:r>
            <a:r>
              <a:rPr lang="en-US" dirty="0" smtClean="0">
                <a:latin typeface="Arial" charset="0"/>
              </a:rPr>
              <a:t>root </a:t>
            </a:r>
            <a:endParaRPr lang="en-US" dirty="0">
              <a:latin typeface="Arial" charset="0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Arial" charset="0"/>
              </a:rPr>
              <a:t>  5	 </a:t>
            </a:r>
            <a:r>
              <a:rPr lang="en-US" dirty="0" smtClean="0">
                <a:latin typeface="Arial" charset="0"/>
              </a:rPr>
              <a:t>the</a:t>
            </a:r>
            <a:r>
              <a:rPr lang="en-US" dirty="0">
                <a:latin typeface="Arial" charset="0"/>
              </a:rPr>
              <a:t>	  	</a:t>
            </a:r>
            <a:r>
              <a:rPr lang="en-US" dirty="0" err="1" smtClean="0">
                <a:latin typeface="Arial" charset="0"/>
              </a:rPr>
              <a:t>det</a:t>
            </a:r>
            <a:endParaRPr lang="en-US" dirty="0">
              <a:latin typeface="Arial" charset="0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Arial" charset="0"/>
              </a:rPr>
              <a:t>  5	 </a:t>
            </a:r>
            <a:r>
              <a:rPr lang="en-US" dirty="0" smtClean="0">
                <a:latin typeface="Arial" charset="0"/>
              </a:rPr>
              <a:t>video	</a:t>
            </a:r>
            <a:r>
              <a:rPr lang="en-US" dirty="0">
                <a:latin typeface="Arial" charset="0"/>
              </a:rPr>
              <a:t>	</a:t>
            </a:r>
            <a:r>
              <a:rPr lang="en-US" dirty="0" err="1" smtClean="0">
                <a:latin typeface="Arial" charset="0"/>
              </a:rPr>
              <a:t>nn</a:t>
            </a:r>
            <a:endParaRPr lang="en-US" dirty="0">
              <a:latin typeface="Arial" charset="0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Arial" charset="0"/>
              </a:rPr>
              <a:t>  2    </a:t>
            </a:r>
            <a:r>
              <a:rPr lang="en-US" dirty="0" smtClean="0">
                <a:latin typeface="Arial" charset="0"/>
              </a:rPr>
              <a:t>lecture</a:t>
            </a:r>
            <a:r>
              <a:rPr lang="en-US" dirty="0">
                <a:latin typeface="Arial" charset="0"/>
              </a:rPr>
              <a:t>	</a:t>
            </a:r>
            <a:r>
              <a:rPr lang="en-US" dirty="0" err="1" smtClean="0">
                <a:latin typeface="Arial" charset="0"/>
              </a:rPr>
              <a:t>dobj</a:t>
            </a:r>
            <a:endParaRPr lang="en-US" dirty="0">
              <a:latin typeface="Arial" charset="0"/>
            </a:endParaRPr>
          </a:p>
        </p:txBody>
      </p:sp>
      <p:sp>
        <p:nvSpPr>
          <p:cNvPr id="957446" name="Text Box 6"/>
          <p:cNvSpPr txBox="1">
            <a:spLocks noChangeArrowheads="1"/>
          </p:cNvSpPr>
          <p:nvPr/>
        </p:nvSpPr>
        <p:spPr bwMode="auto">
          <a:xfrm>
            <a:off x="4800600" y="3733800"/>
            <a:ext cx="3902075" cy="2308324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 smtClean="0">
                <a:latin typeface="Arial" charset="0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dirty="0" smtClean="0">
                <a:latin typeface="Arial" charset="0"/>
              </a:rPr>
              <a:t>  </a:t>
            </a:r>
            <a:r>
              <a:rPr lang="en-US" dirty="0">
                <a:latin typeface="Arial" charset="0"/>
              </a:rPr>
              <a:t>2	 </a:t>
            </a:r>
            <a:r>
              <a:rPr lang="en-US" dirty="0" smtClean="0">
                <a:latin typeface="Arial" charset="0"/>
              </a:rPr>
              <a:t>She</a:t>
            </a:r>
            <a:r>
              <a:rPr lang="en-US" dirty="0">
                <a:latin typeface="Arial" charset="0"/>
              </a:rPr>
              <a:t>	  	</a:t>
            </a:r>
            <a:r>
              <a:rPr lang="en-US" dirty="0" err="1" smtClean="0">
                <a:latin typeface="Arial" charset="0"/>
              </a:rPr>
              <a:t>nsubj</a:t>
            </a:r>
            <a:endParaRPr lang="en-US" dirty="0">
              <a:latin typeface="Arial" charset="0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Arial" charset="0"/>
              </a:rPr>
              <a:t>  0	 </a:t>
            </a:r>
            <a:r>
              <a:rPr lang="en-US" dirty="0" smtClean="0">
                <a:latin typeface="Arial" charset="0"/>
              </a:rPr>
              <a:t>saw</a:t>
            </a:r>
            <a:r>
              <a:rPr lang="en-US" dirty="0">
                <a:latin typeface="Arial" charset="0"/>
              </a:rPr>
              <a:t>	  	</a:t>
            </a:r>
            <a:r>
              <a:rPr lang="en-US" dirty="0" smtClean="0">
                <a:latin typeface="Arial" charset="0"/>
              </a:rPr>
              <a:t>root </a:t>
            </a:r>
            <a:endParaRPr lang="en-US" dirty="0">
              <a:latin typeface="Arial" charset="0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Arial" charset="0"/>
              </a:rPr>
              <a:t>  4	 </a:t>
            </a:r>
            <a:r>
              <a:rPr lang="en-US" dirty="0" smtClean="0">
                <a:latin typeface="Arial" charset="0"/>
              </a:rPr>
              <a:t>the</a:t>
            </a:r>
            <a:r>
              <a:rPr lang="en-US" dirty="0">
                <a:latin typeface="Arial" charset="0"/>
              </a:rPr>
              <a:t>	  	</a:t>
            </a:r>
            <a:r>
              <a:rPr lang="en-US" dirty="0" err="1" smtClean="0">
                <a:latin typeface="Arial" charset="0"/>
              </a:rPr>
              <a:t>det</a:t>
            </a:r>
            <a:endParaRPr lang="en-US" dirty="0">
              <a:latin typeface="Arial" charset="0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Arial" charset="0"/>
              </a:rPr>
              <a:t>  </a:t>
            </a:r>
            <a:r>
              <a:rPr lang="en-US" dirty="0" smtClean="0">
                <a:latin typeface="Arial" charset="0"/>
              </a:rPr>
              <a:t>5</a:t>
            </a:r>
            <a:r>
              <a:rPr lang="en-US" dirty="0">
                <a:latin typeface="Arial" charset="0"/>
              </a:rPr>
              <a:t>	 </a:t>
            </a:r>
            <a:r>
              <a:rPr lang="en-US" dirty="0" smtClean="0">
                <a:latin typeface="Arial" charset="0"/>
              </a:rPr>
              <a:t>video	</a:t>
            </a:r>
            <a:r>
              <a:rPr lang="en-US" dirty="0">
                <a:latin typeface="Arial" charset="0"/>
              </a:rPr>
              <a:t>	</a:t>
            </a:r>
            <a:r>
              <a:rPr lang="en-US" dirty="0" err="1" smtClean="0">
                <a:latin typeface="Arial" charset="0"/>
              </a:rPr>
              <a:t>nsubj</a:t>
            </a:r>
            <a:endParaRPr lang="en-US" dirty="0">
              <a:latin typeface="Arial" charset="0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Arial" charset="0"/>
              </a:rPr>
              <a:t>  2    </a:t>
            </a:r>
            <a:r>
              <a:rPr lang="en-US" dirty="0" smtClean="0">
                <a:latin typeface="Arial" charset="0"/>
              </a:rPr>
              <a:t>lecture	</a:t>
            </a:r>
            <a:r>
              <a:rPr lang="en-US" dirty="0" err="1">
                <a:latin typeface="Arial" charset="0"/>
              </a:rPr>
              <a:t>c</a:t>
            </a:r>
            <a:r>
              <a:rPr lang="en-US" dirty="0" err="1" smtClean="0">
                <a:latin typeface="Arial" charset="0"/>
              </a:rPr>
              <a:t>comp</a:t>
            </a:r>
            <a:r>
              <a:rPr lang="en-US" dirty="0">
                <a:latin typeface="Arial" charset="0"/>
              </a:rPr>
              <a:t>	</a:t>
            </a:r>
          </a:p>
        </p:txBody>
      </p:sp>
      <p:sp>
        <p:nvSpPr>
          <p:cNvPr id="957447" name="Text Box 7"/>
          <p:cNvSpPr txBox="1">
            <a:spLocks noChangeArrowheads="1"/>
          </p:cNvSpPr>
          <p:nvPr/>
        </p:nvSpPr>
        <p:spPr bwMode="auto">
          <a:xfrm>
            <a:off x="5715000" y="1524000"/>
            <a:ext cx="2971800" cy="1938992"/>
          </a:xfrm>
          <a:prstGeom prst="rect">
            <a:avLst/>
          </a:prstGeom>
          <a:solidFill>
            <a:srgbClr val="A8E4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dirty="0" err="1" smtClean="0">
                <a:latin typeface="+mn-lt"/>
              </a:rPr>
              <a:t>Acc</a:t>
            </a:r>
            <a:r>
              <a:rPr lang="en-US" dirty="0" smtClean="0">
                <a:latin typeface="+mn-lt"/>
              </a:rPr>
              <a:t>  </a:t>
            </a:r>
            <a:r>
              <a:rPr lang="en-US" dirty="0">
                <a:latin typeface="+mn-lt"/>
              </a:rPr>
              <a:t>=  </a:t>
            </a:r>
            <a:r>
              <a:rPr lang="en-US" dirty="0" smtClean="0">
                <a:latin typeface="+mn-lt"/>
              </a:rPr>
              <a:t> # correct </a:t>
            </a:r>
            <a:r>
              <a:rPr lang="en-US" dirty="0" err="1" smtClean="0">
                <a:latin typeface="+mn-lt"/>
              </a:rPr>
              <a:t>deps</a:t>
            </a:r>
            <a:endParaRPr lang="en-US" dirty="0">
              <a:latin typeface="+mn-lt"/>
            </a:endParaRPr>
          </a:p>
          <a:p>
            <a:pPr algn="l" eaLnBrk="1" hangingPunct="1"/>
            <a:r>
              <a:rPr lang="en-US" dirty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    # </a:t>
            </a:r>
            <a:r>
              <a:rPr lang="en-US" dirty="0">
                <a:latin typeface="+mn-lt"/>
              </a:rPr>
              <a:t>of </a:t>
            </a:r>
            <a:r>
              <a:rPr lang="en-US" dirty="0" err="1" smtClean="0">
                <a:latin typeface="+mn-lt"/>
              </a:rPr>
              <a:t>deps</a:t>
            </a:r>
            <a:endParaRPr lang="en-US" dirty="0" smtClean="0">
              <a:latin typeface="+mn-lt"/>
            </a:endParaRPr>
          </a:p>
          <a:p>
            <a:pPr algn="l" eaLnBrk="1" hangingPunct="1"/>
            <a:endParaRPr lang="en-US" dirty="0">
              <a:latin typeface="+mn-lt"/>
            </a:endParaRPr>
          </a:p>
          <a:p>
            <a:pPr algn="l" eaLnBrk="1" hangingPunct="1"/>
            <a:endParaRPr lang="en-US" dirty="0" smtClean="0">
              <a:latin typeface="+mn-lt"/>
            </a:endParaRPr>
          </a:p>
          <a:p>
            <a:pPr algn="l" eaLnBrk="1" hangingPunct="1"/>
            <a:endParaRPr lang="en-US" dirty="0">
              <a:latin typeface="+mn-lt"/>
            </a:endParaRPr>
          </a:p>
        </p:txBody>
      </p:sp>
      <p:sp>
        <p:nvSpPr>
          <p:cNvPr id="957448" name="Line 8"/>
          <p:cNvSpPr>
            <a:spLocks noChangeShapeType="1"/>
          </p:cNvSpPr>
          <p:nvPr/>
        </p:nvSpPr>
        <p:spPr bwMode="auto">
          <a:xfrm>
            <a:off x="6705600" y="1981200"/>
            <a:ext cx="1870128" cy="0"/>
          </a:xfrm>
          <a:prstGeom prst="line">
            <a:avLst/>
          </a:prstGeom>
          <a:solidFill>
            <a:srgbClr val="A8E4DF"/>
          </a:solidFill>
          <a:ln w="22225">
            <a:solidFill>
              <a:schemeClr val="tx1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97288" name="Rectangle 9"/>
          <p:cNvSpPr>
            <a:spLocks noChangeArrowheads="1"/>
          </p:cNvSpPr>
          <p:nvPr/>
        </p:nvSpPr>
        <p:spPr bwMode="auto">
          <a:xfrm>
            <a:off x="10360025" y="49498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endParaRPr lang="en-US">
              <a:latin typeface="Arial" charset="0"/>
            </a:endParaRPr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2971800" y="2225040"/>
            <a:ext cx="1676400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2" name="Freeform 13"/>
          <p:cNvSpPr>
            <a:spLocks/>
          </p:cNvSpPr>
          <p:nvPr/>
        </p:nvSpPr>
        <p:spPr bwMode="auto">
          <a:xfrm>
            <a:off x="762000" y="1981200"/>
            <a:ext cx="15240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5" name="Freeform 7"/>
          <p:cNvSpPr>
            <a:spLocks/>
          </p:cNvSpPr>
          <p:nvPr/>
        </p:nvSpPr>
        <p:spPr bwMode="auto">
          <a:xfrm>
            <a:off x="1600200" y="2438400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2438400" y="1905000"/>
            <a:ext cx="24384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8" name="Freeform 7"/>
          <p:cNvSpPr>
            <a:spLocks/>
          </p:cNvSpPr>
          <p:nvPr/>
        </p:nvSpPr>
        <p:spPr bwMode="auto">
          <a:xfrm>
            <a:off x="3581400" y="2438400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00" y="2514600"/>
            <a:ext cx="4760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UAS(unlabeled attachment score) </a:t>
            </a:r>
            <a:r>
              <a:rPr lang="en-US" dirty="0">
                <a:latin typeface="+mn-lt"/>
              </a:rPr>
              <a:t>=  4 / 5  =  80%</a:t>
            </a:r>
          </a:p>
          <a:p>
            <a:r>
              <a:rPr lang="en-US" dirty="0">
                <a:latin typeface="+mn-lt"/>
              </a:rPr>
              <a:t>LAS  =  2 / 5  =  40</a:t>
            </a:r>
            <a:r>
              <a:rPr lang="en-US" dirty="0" smtClean="0">
                <a:latin typeface="+mn-lt"/>
              </a:rPr>
              <a:t>%</a:t>
            </a:r>
            <a:endParaRPr lang="en-US" dirty="0"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51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5" grpId="0" animBg="1"/>
      <p:bldP spid="957446" grpId="0" animBg="1"/>
      <p:bldP spid="957447" grpId="0" animBg="1"/>
      <p:bldP spid="957448" grpId="0" animBg="1"/>
      <p:bldP spid="19" grpId="0" animBg="1"/>
      <p:bldP spid="22" grpId="0" animBg="1"/>
      <p:bldP spid="25" grpId="0" animBg="1"/>
      <p:bldP spid="27" grpId="0" animBg="1"/>
      <p:bldP spid="28" grpId="0" animBg="1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90063" y="6219416"/>
            <a:ext cx="103647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dirty="0">
                <a:solidFill>
                  <a:srgbClr val="3B3B3B"/>
                </a:solidFill>
                <a:latin typeface="Liberation Serif"/>
                <a:cs typeface="Liberation Serif"/>
              </a:rPr>
              <a:t>3</a:t>
            </a:r>
            <a:endParaRPr sz="1270">
              <a:latin typeface="Liberation Serif"/>
              <a:cs typeface="Liberation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0273" y="656548"/>
            <a:ext cx="7143030" cy="1081074"/>
          </a:xfrm>
          <a:prstGeom prst="rect">
            <a:avLst/>
          </a:prstGeom>
        </p:spPr>
        <p:txBody>
          <a:bodyPr vert="horz" wrap="square" lIns="0" tIns="119770" rIns="0" bIns="0" rtlCol="0" anchor="ctr">
            <a:spAutoFit/>
          </a:bodyPr>
          <a:lstStyle/>
          <a:p>
            <a:pPr marL="190596" algn="ctr">
              <a:spcBef>
                <a:spcPts val="943"/>
              </a:spcBef>
            </a:pPr>
            <a:r>
              <a:rPr spc="-73" dirty="0"/>
              <a:t>Two </a:t>
            </a:r>
            <a:r>
              <a:rPr spc="-45" dirty="0"/>
              <a:t>Types </a:t>
            </a:r>
            <a:r>
              <a:rPr spc="-5" dirty="0"/>
              <a:t>of</a:t>
            </a:r>
            <a:r>
              <a:rPr spc="41" dirty="0"/>
              <a:t> </a:t>
            </a:r>
            <a:r>
              <a:rPr spc="-5" dirty="0"/>
              <a:t>Parsing</a:t>
            </a:r>
          </a:p>
          <a:p>
            <a:pPr marL="11516">
              <a:spcBef>
                <a:spcPts val="598"/>
              </a:spcBef>
            </a:pPr>
            <a:r>
              <a:rPr sz="2539" spc="-5" dirty="0">
                <a:solidFill>
                  <a:srgbClr val="00007F"/>
                </a:solidFill>
              </a:rPr>
              <a:t>Dependency: </a:t>
            </a:r>
            <a:r>
              <a:rPr sz="2539" dirty="0">
                <a:solidFill>
                  <a:srgbClr val="3B3B3B"/>
                </a:solidFill>
              </a:rPr>
              <a:t>focuses </a:t>
            </a:r>
            <a:r>
              <a:rPr sz="2539" spc="-5" dirty="0">
                <a:solidFill>
                  <a:srgbClr val="3B3B3B"/>
                </a:solidFill>
              </a:rPr>
              <a:t>on relations between</a:t>
            </a:r>
            <a:r>
              <a:rPr sz="2539" spc="-14" dirty="0">
                <a:solidFill>
                  <a:srgbClr val="3B3B3B"/>
                </a:solidFill>
              </a:rPr>
              <a:t> </a:t>
            </a:r>
            <a:r>
              <a:rPr sz="2539" spc="-5" dirty="0">
                <a:solidFill>
                  <a:srgbClr val="3B3B3B"/>
                </a:solidFill>
              </a:rPr>
              <a:t>words</a:t>
            </a:r>
            <a:endParaRPr sz="2539"/>
          </a:p>
        </p:txBody>
      </p:sp>
      <p:sp>
        <p:nvSpPr>
          <p:cNvPr id="9" name="object 9"/>
          <p:cNvSpPr txBox="1"/>
          <p:nvPr/>
        </p:nvSpPr>
        <p:spPr>
          <a:xfrm>
            <a:off x="566606" y="1470065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1134" spc="5" dirty="0">
                <a:solidFill>
                  <a:srgbClr val="3B3B3B"/>
                </a:solidFill>
                <a:latin typeface="OpenSymbol"/>
                <a:cs typeface="OpenSymbol"/>
              </a:rPr>
              <a:t>●</a:t>
            </a:r>
            <a:endParaRPr sz="1134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6606" y="3302320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1134" spc="5" dirty="0">
                <a:solidFill>
                  <a:srgbClr val="3B3B3B"/>
                </a:solidFill>
                <a:latin typeface="OpenSymbol"/>
                <a:cs typeface="OpenSymbol"/>
              </a:rPr>
              <a:t>●</a:t>
            </a:r>
            <a:endParaRPr sz="1134">
              <a:latin typeface="OpenSymbol"/>
              <a:cs typeface="Open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0272" y="3194066"/>
            <a:ext cx="7539769" cy="765242"/>
          </a:xfrm>
          <a:prstGeom prst="rect">
            <a:avLst/>
          </a:prstGeom>
        </p:spPr>
        <p:txBody>
          <a:bodyPr vert="horz" wrap="square" lIns="0" tIns="46641" rIns="0" bIns="0" rtlCol="0">
            <a:spAutoFit/>
          </a:bodyPr>
          <a:lstStyle/>
          <a:p>
            <a:pPr marL="11516" marR="4607">
              <a:lnSpc>
                <a:spcPts val="2829"/>
              </a:lnSpc>
              <a:spcBef>
                <a:spcPts val="367"/>
              </a:spcBef>
            </a:pPr>
            <a:r>
              <a:rPr sz="2539" spc="-5" dirty="0">
                <a:solidFill>
                  <a:srgbClr val="00007F"/>
                </a:solidFill>
                <a:latin typeface="Liberation Sans"/>
                <a:cs typeface="Liberation Sans"/>
              </a:rPr>
              <a:t>Phrase structure: </a:t>
            </a:r>
            <a:r>
              <a:rPr sz="2539" spc="-5" dirty="0">
                <a:solidFill>
                  <a:srgbClr val="3B3B3B"/>
                </a:solidFill>
                <a:latin typeface="Liberation Sans"/>
                <a:cs typeface="Liberation Sans"/>
              </a:rPr>
              <a:t>focuses on identifying phrases and  their recursive structure</a:t>
            </a:r>
            <a:endParaRPr sz="2539">
              <a:latin typeface="Liberation Sans"/>
              <a:cs typeface="Liberatio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65652" y="1945691"/>
            <a:ext cx="5596957" cy="1202398"/>
          </a:xfrm>
          <a:prstGeom prst="rect">
            <a:avLst/>
          </a:prstGeom>
          <a:ln w="3175">
            <a:solidFill>
              <a:srgbClr val="7F7F7F"/>
            </a:solidFill>
          </a:ln>
        </p:spPr>
        <p:txBody>
          <a:bodyPr vert="horz" wrap="square" lIns="0" tIns="2303" rIns="0" bIns="0" rtlCol="0">
            <a:spAutoFit/>
          </a:bodyPr>
          <a:lstStyle/>
          <a:p>
            <a:pPr>
              <a:spcBef>
                <a:spcPts val="18"/>
              </a:spcBef>
            </a:pPr>
            <a:endParaRPr sz="4534">
              <a:latin typeface="Times New Roman"/>
              <a:cs typeface="Times New Roman"/>
            </a:endParaRPr>
          </a:p>
          <a:p>
            <a:pPr marL="299425"/>
            <a:r>
              <a:rPr sz="3264" dirty="0">
                <a:solidFill>
                  <a:srgbClr val="3B3B3B"/>
                </a:solidFill>
                <a:latin typeface="Liberation Sans"/>
                <a:cs typeface="Liberation Sans"/>
              </a:rPr>
              <a:t>I saw a </a:t>
            </a:r>
            <a:r>
              <a:rPr sz="3264" spc="-5" dirty="0">
                <a:solidFill>
                  <a:srgbClr val="3B3B3B"/>
                </a:solidFill>
                <a:latin typeface="Liberation Sans"/>
                <a:cs typeface="Liberation Sans"/>
              </a:rPr>
              <a:t>girl with </a:t>
            </a:r>
            <a:r>
              <a:rPr sz="3264" dirty="0">
                <a:solidFill>
                  <a:srgbClr val="3B3B3B"/>
                </a:solidFill>
                <a:latin typeface="Liberation Sans"/>
                <a:cs typeface="Liberation Sans"/>
              </a:rPr>
              <a:t>a</a:t>
            </a:r>
            <a:r>
              <a:rPr sz="3264" spc="-91" dirty="0">
                <a:solidFill>
                  <a:srgbClr val="3B3B3B"/>
                </a:solidFill>
                <a:latin typeface="Liberation Sans"/>
                <a:cs typeface="Liberation Sans"/>
              </a:rPr>
              <a:t> </a:t>
            </a:r>
            <a:r>
              <a:rPr sz="3264" spc="-5" dirty="0">
                <a:solidFill>
                  <a:srgbClr val="3B3B3B"/>
                </a:solidFill>
                <a:latin typeface="Liberation Sans"/>
                <a:cs typeface="Liberation Sans"/>
              </a:rPr>
              <a:t>telescope</a:t>
            </a:r>
            <a:endParaRPr sz="3264">
              <a:latin typeface="Liberation Sans"/>
              <a:cs typeface="Liberation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00972" y="2021124"/>
            <a:ext cx="3731881" cy="622460"/>
            <a:chOff x="2537460" y="2225675"/>
            <a:chExt cx="4115435" cy="686435"/>
          </a:xfrm>
        </p:grpSpPr>
        <p:sp>
          <p:nvSpPr>
            <p:cNvPr id="14" name="object 14"/>
            <p:cNvSpPr/>
            <p:nvPr/>
          </p:nvSpPr>
          <p:spPr>
            <a:xfrm>
              <a:off x="2994660" y="2432050"/>
              <a:ext cx="1282700" cy="408940"/>
            </a:xfrm>
            <a:custGeom>
              <a:avLst/>
              <a:gdLst/>
              <a:ahLst/>
              <a:cxnLst/>
              <a:rect l="l" t="t" r="r" b="b"/>
              <a:pathLst>
                <a:path w="1282700" h="408939">
                  <a:moveTo>
                    <a:pt x="0" y="408939"/>
                  </a:moveTo>
                  <a:lnTo>
                    <a:pt x="242173" y="172521"/>
                  </a:lnTo>
                  <a:lnTo>
                    <a:pt x="394335" y="51117"/>
                  </a:lnTo>
                  <a:lnTo>
                    <a:pt x="520779" y="6389"/>
                  </a:lnTo>
                  <a:lnTo>
                    <a:pt x="685800" y="0"/>
                  </a:lnTo>
                  <a:lnTo>
                    <a:pt x="739727" y="3000"/>
                  </a:lnTo>
                  <a:lnTo>
                    <a:pt x="791323" y="11609"/>
                  </a:lnTo>
                  <a:lnTo>
                    <a:pt x="840658" y="25237"/>
                  </a:lnTo>
                  <a:lnTo>
                    <a:pt x="887806" y="43295"/>
                  </a:lnTo>
                  <a:lnTo>
                    <a:pt x="932838" y="65193"/>
                  </a:lnTo>
                  <a:lnTo>
                    <a:pt x="975827" y="90342"/>
                  </a:lnTo>
                  <a:lnTo>
                    <a:pt x="1016845" y="118154"/>
                  </a:lnTo>
                  <a:lnTo>
                    <a:pt x="1055964" y="148037"/>
                  </a:lnTo>
                  <a:lnTo>
                    <a:pt x="1093256" y="179405"/>
                  </a:lnTo>
                  <a:lnTo>
                    <a:pt x="1128794" y="211666"/>
                  </a:lnTo>
                  <a:lnTo>
                    <a:pt x="1162650" y="244232"/>
                  </a:lnTo>
                  <a:lnTo>
                    <a:pt x="1194897" y="276514"/>
                  </a:lnTo>
                  <a:lnTo>
                    <a:pt x="1225606" y="307922"/>
                  </a:lnTo>
                  <a:lnTo>
                    <a:pt x="1254849" y="337867"/>
                  </a:lnTo>
                  <a:lnTo>
                    <a:pt x="1282700" y="3657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5" name="object 15"/>
            <p:cNvSpPr/>
            <p:nvPr/>
          </p:nvSpPr>
          <p:spPr>
            <a:xfrm>
              <a:off x="4215130" y="2735580"/>
              <a:ext cx="151130" cy="153670"/>
            </a:xfrm>
            <a:custGeom>
              <a:avLst/>
              <a:gdLst/>
              <a:ahLst/>
              <a:cxnLst/>
              <a:rect l="l" t="t" r="r" b="b"/>
              <a:pathLst>
                <a:path w="151129" h="153669">
                  <a:moveTo>
                    <a:pt x="76200" y="0"/>
                  </a:moveTo>
                  <a:lnTo>
                    <a:pt x="0" y="76200"/>
                  </a:lnTo>
                  <a:lnTo>
                    <a:pt x="151130" y="15367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6" name="object 16"/>
            <p:cNvSpPr/>
            <p:nvPr/>
          </p:nvSpPr>
          <p:spPr>
            <a:xfrm>
              <a:off x="2621597" y="2731769"/>
              <a:ext cx="373380" cy="109220"/>
            </a:xfrm>
            <a:custGeom>
              <a:avLst/>
              <a:gdLst/>
              <a:ahLst/>
              <a:cxnLst/>
              <a:rect l="l" t="t" r="r" b="b"/>
              <a:pathLst>
                <a:path w="373380" h="109219">
                  <a:moveTo>
                    <a:pt x="373062" y="109219"/>
                  </a:moveTo>
                  <a:lnTo>
                    <a:pt x="369490" y="46077"/>
                  </a:lnTo>
                  <a:lnTo>
                    <a:pt x="344487" y="13652"/>
                  </a:lnTo>
                  <a:lnTo>
                    <a:pt x="276621" y="1706"/>
                  </a:lnTo>
                  <a:lnTo>
                    <a:pt x="144462" y="0"/>
                  </a:lnTo>
                  <a:lnTo>
                    <a:pt x="74071" y="406"/>
                  </a:lnTo>
                  <a:lnTo>
                    <a:pt x="30440" y="1587"/>
                  </a:lnTo>
                  <a:lnTo>
                    <a:pt x="7704" y="3482"/>
                  </a:lnTo>
                  <a:lnTo>
                    <a:pt x="0" y="6032"/>
                  </a:lnTo>
                  <a:lnTo>
                    <a:pt x="1463" y="9177"/>
                  </a:lnTo>
                  <a:lnTo>
                    <a:pt x="6230" y="12858"/>
                  </a:lnTo>
                  <a:lnTo>
                    <a:pt x="8438" y="17016"/>
                  </a:lnTo>
                  <a:lnTo>
                    <a:pt x="2222" y="215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37460" y="2696209"/>
              <a:ext cx="160020" cy="144780"/>
            </a:xfrm>
            <a:custGeom>
              <a:avLst/>
              <a:gdLst/>
              <a:ahLst/>
              <a:cxnLst/>
              <a:rect l="l" t="t" r="r" b="b"/>
              <a:pathLst>
                <a:path w="160019" h="144780">
                  <a:moveTo>
                    <a:pt x="91439" y="0"/>
                  </a:moveTo>
                  <a:lnTo>
                    <a:pt x="0" y="144779"/>
                  </a:lnTo>
                  <a:lnTo>
                    <a:pt x="160019" y="82550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2072" y="2731769"/>
              <a:ext cx="374015" cy="109220"/>
            </a:xfrm>
            <a:custGeom>
              <a:avLst/>
              <a:gdLst/>
              <a:ahLst/>
              <a:cxnLst/>
              <a:rect l="l" t="t" r="r" b="b"/>
              <a:pathLst>
                <a:path w="374014" h="109219">
                  <a:moveTo>
                    <a:pt x="373697" y="109219"/>
                  </a:moveTo>
                  <a:lnTo>
                    <a:pt x="370125" y="46077"/>
                  </a:lnTo>
                  <a:lnTo>
                    <a:pt x="345122" y="13652"/>
                  </a:lnTo>
                  <a:lnTo>
                    <a:pt x="277256" y="1706"/>
                  </a:lnTo>
                  <a:lnTo>
                    <a:pt x="145097" y="0"/>
                  </a:lnTo>
                  <a:lnTo>
                    <a:pt x="74652" y="406"/>
                  </a:lnTo>
                  <a:lnTo>
                    <a:pt x="30876" y="1587"/>
                  </a:lnTo>
                  <a:lnTo>
                    <a:pt x="7937" y="3482"/>
                  </a:lnTo>
                  <a:lnTo>
                    <a:pt x="0" y="6032"/>
                  </a:lnTo>
                  <a:lnTo>
                    <a:pt x="1230" y="9177"/>
                  </a:lnTo>
                  <a:lnTo>
                    <a:pt x="5794" y="12858"/>
                  </a:lnTo>
                  <a:lnTo>
                    <a:pt x="7858" y="17016"/>
                  </a:lnTo>
                  <a:lnTo>
                    <a:pt x="1587" y="215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8570" y="2696209"/>
              <a:ext cx="158750" cy="144780"/>
            </a:xfrm>
            <a:custGeom>
              <a:avLst/>
              <a:gdLst/>
              <a:ahLst/>
              <a:cxnLst/>
              <a:rect l="l" t="t" r="r" b="b"/>
              <a:pathLst>
                <a:path w="158750" h="144780">
                  <a:moveTo>
                    <a:pt x="90169" y="0"/>
                  </a:moveTo>
                  <a:lnTo>
                    <a:pt x="0" y="144779"/>
                  </a:lnTo>
                  <a:lnTo>
                    <a:pt x="158750" y="82550"/>
                  </a:lnTo>
                  <a:lnTo>
                    <a:pt x="901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94660" y="2226310"/>
              <a:ext cx="3563620" cy="614680"/>
            </a:xfrm>
            <a:custGeom>
              <a:avLst/>
              <a:gdLst/>
              <a:ahLst/>
              <a:cxnLst/>
              <a:rect l="l" t="t" r="r" b="b"/>
              <a:pathLst>
                <a:path w="3563620" h="614680">
                  <a:moveTo>
                    <a:pt x="0" y="614679"/>
                  </a:moveTo>
                  <a:lnTo>
                    <a:pt x="261818" y="259318"/>
                  </a:lnTo>
                  <a:lnTo>
                    <a:pt x="465772" y="76835"/>
                  </a:lnTo>
                  <a:lnTo>
                    <a:pt x="716875" y="9604"/>
                  </a:lnTo>
                  <a:lnTo>
                    <a:pt x="1120139" y="0"/>
                  </a:lnTo>
                  <a:lnTo>
                    <a:pt x="1199562" y="1768"/>
                  </a:lnTo>
                  <a:lnTo>
                    <a:pt x="1273398" y="6932"/>
                  </a:lnTo>
                  <a:lnTo>
                    <a:pt x="1341889" y="15278"/>
                  </a:lnTo>
                  <a:lnTo>
                    <a:pt x="1405276" y="26592"/>
                  </a:lnTo>
                  <a:lnTo>
                    <a:pt x="1463802" y="40660"/>
                  </a:lnTo>
                  <a:lnTo>
                    <a:pt x="1517706" y="57269"/>
                  </a:lnTo>
                  <a:lnTo>
                    <a:pt x="1567231" y="76205"/>
                  </a:lnTo>
                  <a:lnTo>
                    <a:pt x="1612618" y="97255"/>
                  </a:lnTo>
                  <a:lnTo>
                    <a:pt x="1654109" y="120204"/>
                  </a:lnTo>
                  <a:lnTo>
                    <a:pt x="1691944" y="144840"/>
                  </a:lnTo>
                  <a:lnTo>
                    <a:pt x="1726366" y="170949"/>
                  </a:lnTo>
                  <a:lnTo>
                    <a:pt x="1757615" y="198317"/>
                  </a:lnTo>
                  <a:lnTo>
                    <a:pt x="1785934" y="226731"/>
                  </a:lnTo>
                  <a:lnTo>
                    <a:pt x="1811562" y="255977"/>
                  </a:lnTo>
                  <a:lnTo>
                    <a:pt x="1855717" y="316110"/>
                  </a:lnTo>
                  <a:lnTo>
                    <a:pt x="1892010" y="377007"/>
                  </a:lnTo>
                  <a:lnTo>
                    <a:pt x="1922373" y="436961"/>
                  </a:lnTo>
                  <a:lnTo>
                    <a:pt x="1948737" y="494261"/>
                  </a:lnTo>
                  <a:lnTo>
                    <a:pt x="1961023" y="521383"/>
                  </a:lnTo>
                  <a:lnTo>
                    <a:pt x="1973033" y="547200"/>
                  </a:lnTo>
                  <a:lnTo>
                    <a:pt x="1985010" y="571500"/>
                  </a:lnTo>
                </a:path>
                <a:path w="3563620" h="614680">
                  <a:moveTo>
                    <a:pt x="2052319" y="614679"/>
                  </a:moveTo>
                  <a:lnTo>
                    <a:pt x="2194560" y="350361"/>
                  </a:lnTo>
                  <a:lnTo>
                    <a:pt x="2313940" y="214629"/>
                  </a:lnTo>
                  <a:lnTo>
                    <a:pt x="2475230" y="164623"/>
                  </a:lnTo>
                  <a:lnTo>
                    <a:pt x="2743200" y="157479"/>
                  </a:lnTo>
                  <a:lnTo>
                    <a:pt x="2813339" y="159423"/>
                  </a:lnTo>
                  <a:lnTo>
                    <a:pt x="2879494" y="165052"/>
                  </a:lnTo>
                  <a:lnTo>
                    <a:pt x="2941841" y="174062"/>
                  </a:lnTo>
                  <a:lnTo>
                    <a:pt x="3000552" y="186148"/>
                  </a:lnTo>
                  <a:lnTo>
                    <a:pt x="3055802" y="201006"/>
                  </a:lnTo>
                  <a:lnTo>
                    <a:pt x="3107766" y="218331"/>
                  </a:lnTo>
                  <a:lnTo>
                    <a:pt x="3156619" y="237819"/>
                  </a:lnTo>
                  <a:lnTo>
                    <a:pt x="3202534" y="259165"/>
                  </a:lnTo>
                  <a:lnTo>
                    <a:pt x="3245686" y="282066"/>
                  </a:lnTo>
                  <a:lnTo>
                    <a:pt x="3286250" y="306217"/>
                  </a:lnTo>
                  <a:lnTo>
                    <a:pt x="3324400" y="331313"/>
                  </a:lnTo>
                  <a:lnTo>
                    <a:pt x="3360310" y="357050"/>
                  </a:lnTo>
                  <a:lnTo>
                    <a:pt x="3394154" y="383124"/>
                  </a:lnTo>
                  <a:lnTo>
                    <a:pt x="3426108" y="409230"/>
                  </a:lnTo>
                  <a:lnTo>
                    <a:pt x="3456346" y="435064"/>
                  </a:lnTo>
                  <a:lnTo>
                    <a:pt x="3485041" y="460321"/>
                  </a:lnTo>
                  <a:lnTo>
                    <a:pt x="3512369" y="484698"/>
                  </a:lnTo>
                  <a:lnTo>
                    <a:pt x="3538504" y="507888"/>
                  </a:lnTo>
                  <a:lnTo>
                    <a:pt x="3563619" y="5295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1" name="object 21"/>
            <p:cNvSpPr/>
            <p:nvPr/>
          </p:nvSpPr>
          <p:spPr>
            <a:xfrm>
              <a:off x="6496050" y="2692400"/>
              <a:ext cx="156210" cy="148590"/>
            </a:xfrm>
            <a:custGeom>
              <a:avLst/>
              <a:gdLst/>
              <a:ahLst/>
              <a:cxnLst/>
              <a:rect l="l" t="t" r="r" b="b"/>
              <a:pathLst>
                <a:path w="156209" h="148589">
                  <a:moveTo>
                    <a:pt x="71120" y="0"/>
                  </a:moveTo>
                  <a:lnTo>
                    <a:pt x="0" y="81279"/>
                  </a:lnTo>
                  <a:lnTo>
                    <a:pt x="156209" y="148589"/>
                  </a:lnTo>
                  <a:lnTo>
                    <a:pt x="71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2" name="object 22"/>
            <p:cNvSpPr/>
            <p:nvPr/>
          </p:nvSpPr>
          <p:spPr>
            <a:xfrm>
              <a:off x="5952489" y="2612390"/>
              <a:ext cx="699770" cy="228600"/>
            </a:xfrm>
            <a:custGeom>
              <a:avLst/>
              <a:gdLst/>
              <a:ahLst/>
              <a:cxnLst/>
              <a:rect l="l" t="t" r="r" b="b"/>
              <a:pathLst>
                <a:path w="699770" h="228600">
                  <a:moveTo>
                    <a:pt x="699769" y="228600"/>
                  </a:moveTo>
                  <a:lnTo>
                    <a:pt x="564038" y="96440"/>
                  </a:lnTo>
                  <a:lnTo>
                    <a:pt x="471169" y="28575"/>
                  </a:lnTo>
                  <a:lnTo>
                    <a:pt x="378301" y="3571"/>
                  </a:lnTo>
                  <a:lnTo>
                    <a:pt x="242570" y="0"/>
                  </a:lnTo>
                  <a:lnTo>
                    <a:pt x="159686" y="3476"/>
                  </a:lnTo>
                  <a:lnTo>
                    <a:pt x="102951" y="13196"/>
                  </a:lnTo>
                  <a:lnTo>
                    <a:pt x="66321" y="28091"/>
                  </a:lnTo>
                  <a:lnTo>
                    <a:pt x="29206" y="69146"/>
                  </a:lnTo>
                  <a:lnTo>
                    <a:pt x="16635" y="93172"/>
                  </a:lnTo>
                  <a:lnTo>
                    <a:pt x="0" y="11811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3" name="object 23"/>
            <p:cNvSpPr/>
            <p:nvPr/>
          </p:nvSpPr>
          <p:spPr>
            <a:xfrm>
              <a:off x="4912360" y="2674619"/>
              <a:ext cx="1107440" cy="237490"/>
            </a:xfrm>
            <a:custGeom>
              <a:avLst/>
              <a:gdLst/>
              <a:ahLst/>
              <a:cxnLst/>
              <a:rect l="l" t="t" r="r" b="b"/>
              <a:pathLst>
                <a:path w="1107439" h="237489">
                  <a:moveTo>
                    <a:pt x="116840" y="237490"/>
                  </a:moveTo>
                  <a:lnTo>
                    <a:pt x="99060" y="67310"/>
                  </a:lnTo>
                  <a:lnTo>
                    <a:pt x="0" y="113030"/>
                  </a:lnTo>
                  <a:lnTo>
                    <a:pt x="116840" y="237490"/>
                  </a:lnTo>
                  <a:close/>
                </a:path>
                <a:path w="1107439" h="237489">
                  <a:moveTo>
                    <a:pt x="1107440" y="59690"/>
                  </a:moveTo>
                  <a:lnTo>
                    <a:pt x="1017270" y="0"/>
                  </a:lnTo>
                  <a:lnTo>
                    <a:pt x="974090" y="166370"/>
                  </a:lnTo>
                  <a:lnTo>
                    <a:pt x="1107440" y="59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65078" y="6222872"/>
            <a:ext cx="5076417" cy="5139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sz="3264" dirty="0">
                <a:solidFill>
                  <a:srgbClr val="3B3B3B"/>
                </a:solidFill>
                <a:latin typeface="Liberation Sans"/>
                <a:cs typeface="Liberation Sans"/>
              </a:rPr>
              <a:t>I saw a </a:t>
            </a:r>
            <a:r>
              <a:rPr sz="3264" spc="-5" dirty="0">
                <a:solidFill>
                  <a:srgbClr val="3B3B3B"/>
                </a:solidFill>
                <a:latin typeface="Liberation Sans"/>
                <a:cs typeface="Liberation Sans"/>
              </a:rPr>
              <a:t>girl with </a:t>
            </a:r>
            <a:r>
              <a:rPr sz="3264" dirty="0">
                <a:solidFill>
                  <a:srgbClr val="3B3B3B"/>
                </a:solidFill>
                <a:latin typeface="Liberation Sans"/>
                <a:cs typeface="Liberation Sans"/>
              </a:rPr>
              <a:t>a</a:t>
            </a:r>
            <a:r>
              <a:rPr sz="3264" spc="-103" dirty="0">
                <a:solidFill>
                  <a:srgbClr val="3B3B3B"/>
                </a:solidFill>
                <a:latin typeface="Liberation Sans"/>
                <a:cs typeface="Liberation Sans"/>
              </a:rPr>
              <a:t> </a:t>
            </a:r>
            <a:r>
              <a:rPr sz="3264" spc="-5" dirty="0">
                <a:solidFill>
                  <a:srgbClr val="3B3B3B"/>
                </a:solidFill>
                <a:latin typeface="Liberation Sans"/>
                <a:cs typeface="Liberation Sans"/>
              </a:rPr>
              <a:t>telescope</a:t>
            </a:r>
            <a:endParaRPr sz="3264">
              <a:latin typeface="Liberation Sans"/>
              <a:cs typeface="Liberation San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06537" y="4355493"/>
            <a:ext cx="3951268" cy="1952601"/>
            <a:chOff x="2433320" y="4799965"/>
            <a:chExt cx="4357370" cy="2153285"/>
          </a:xfrm>
        </p:grpSpPr>
        <p:sp>
          <p:nvSpPr>
            <p:cNvPr id="26" name="object 26"/>
            <p:cNvSpPr/>
            <p:nvPr/>
          </p:nvSpPr>
          <p:spPr>
            <a:xfrm>
              <a:off x="3693160" y="6724650"/>
              <a:ext cx="0" cy="140970"/>
            </a:xfrm>
            <a:custGeom>
              <a:avLst/>
              <a:gdLst/>
              <a:ahLst/>
              <a:cxnLst/>
              <a:rect l="l" t="t" r="r" b="b"/>
              <a:pathLst>
                <a:path h="140970">
                  <a:moveTo>
                    <a:pt x="0" y="1409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7" name="object 27"/>
            <p:cNvSpPr/>
            <p:nvPr/>
          </p:nvSpPr>
          <p:spPr>
            <a:xfrm>
              <a:off x="3657600" y="6844030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89" h="109220">
                  <a:moveTo>
                    <a:pt x="72389" y="0"/>
                  </a:moveTo>
                  <a:lnTo>
                    <a:pt x="0" y="0"/>
                  </a:lnTo>
                  <a:lnTo>
                    <a:pt x="35560" y="109220"/>
                  </a:lnTo>
                  <a:lnTo>
                    <a:pt x="723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8" name="object 28"/>
            <p:cNvSpPr/>
            <p:nvPr/>
          </p:nvSpPr>
          <p:spPr>
            <a:xfrm>
              <a:off x="3081020" y="6724650"/>
              <a:ext cx="0" cy="140970"/>
            </a:xfrm>
            <a:custGeom>
              <a:avLst/>
              <a:gdLst/>
              <a:ahLst/>
              <a:cxnLst/>
              <a:rect l="l" t="t" r="r" b="b"/>
              <a:pathLst>
                <a:path h="140970">
                  <a:moveTo>
                    <a:pt x="0" y="1409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9" name="object 29"/>
            <p:cNvSpPr/>
            <p:nvPr/>
          </p:nvSpPr>
          <p:spPr>
            <a:xfrm>
              <a:off x="3045460" y="6844030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89" h="109220">
                  <a:moveTo>
                    <a:pt x="72389" y="0"/>
                  </a:moveTo>
                  <a:lnTo>
                    <a:pt x="0" y="0"/>
                  </a:lnTo>
                  <a:lnTo>
                    <a:pt x="35559" y="109220"/>
                  </a:lnTo>
                  <a:lnTo>
                    <a:pt x="723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0" name="object 30"/>
            <p:cNvSpPr/>
            <p:nvPr/>
          </p:nvSpPr>
          <p:spPr>
            <a:xfrm>
              <a:off x="2470150" y="6724650"/>
              <a:ext cx="0" cy="140970"/>
            </a:xfrm>
            <a:custGeom>
              <a:avLst/>
              <a:gdLst/>
              <a:ahLst/>
              <a:cxnLst/>
              <a:rect l="l" t="t" r="r" b="b"/>
              <a:pathLst>
                <a:path h="140970">
                  <a:moveTo>
                    <a:pt x="0" y="1409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1" name="object 31"/>
            <p:cNvSpPr/>
            <p:nvPr/>
          </p:nvSpPr>
          <p:spPr>
            <a:xfrm>
              <a:off x="2433320" y="6844030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89" h="109220">
                  <a:moveTo>
                    <a:pt x="72390" y="0"/>
                  </a:moveTo>
                  <a:lnTo>
                    <a:pt x="0" y="0"/>
                  </a:lnTo>
                  <a:lnTo>
                    <a:pt x="36830" y="109220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2" name="object 32"/>
            <p:cNvSpPr/>
            <p:nvPr/>
          </p:nvSpPr>
          <p:spPr>
            <a:xfrm>
              <a:off x="4305300" y="6724650"/>
              <a:ext cx="0" cy="140970"/>
            </a:xfrm>
            <a:custGeom>
              <a:avLst/>
              <a:gdLst/>
              <a:ahLst/>
              <a:cxnLst/>
              <a:rect l="l" t="t" r="r" b="b"/>
              <a:pathLst>
                <a:path h="140970">
                  <a:moveTo>
                    <a:pt x="0" y="1409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3" name="object 33"/>
            <p:cNvSpPr/>
            <p:nvPr/>
          </p:nvSpPr>
          <p:spPr>
            <a:xfrm>
              <a:off x="4269740" y="6844030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89" h="109220">
                  <a:moveTo>
                    <a:pt x="72389" y="0"/>
                  </a:moveTo>
                  <a:lnTo>
                    <a:pt x="0" y="0"/>
                  </a:lnTo>
                  <a:lnTo>
                    <a:pt x="35560" y="109220"/>
                  </a:lnTo>
                  <a:lnTo>
                    <a:pt x="723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4" name="object 34"/>
            <p:cNvSpPr/>
            <p:nvPr/>
          </p:nvSpPr>
          <p:spPr>
            <a:xfrm>
              <a:off x="5133340" y="6724650"/>
              <a:ext cx="0" cy="140970"/>
            </a:xfrm>
            <a:custGeom>
              <a:avLst/>
              <a:gdLst/>
              <a:ahLst/>
              <a:cxnLst/>
              <a:rect l="l" t="t" r="r" b="b"/>
              <a:pathLst>
                <a:path h="140970">
                  <a:moveTo>
                    <a:pt x="0" y="1409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5" name="object 35"/>
            <p:cNvSpPr/>
            <p:nvPr/>
          </p:nvSpPr>
          <p:spPr>
            <a:xfrm>
              <a:off x="5097780" y="6844030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89" h="109220">
                  <a:moveTo>
                    <a:pt x="72390" y="0"/>
                  </a:moveTo>
                  <a:lnTo>
                    <a:pt x="0" y="0"/>
                  </a:lnTo>
                  <a:lnTo>
                    <a:pt x="35560" y="109220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6" name="object 36"/>
            <p:cNvSpPr/>
            <p:nvPr/>
          </p:nvSpPr>
          <p:spPr>
            <a:xfrm>
              <a:off x="5745479" y="6724650"/>
              <a:ext cx="0" cy="140970"/>
            </a:xfrm>
            <a:custGeom>
              <a:avLst/>
              <a:gdLst/>
              <a:ahLst/>
              <a:cxnLst/>
              <a:rect l="l" t="t" r="r" b="b"/>
              <a:pathLst>
                <a:path h="140970">
                  <a:moveTo>
                    <a:pt x="0" y="1409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7" name="object 37"/>
            <p:cNvSpPr/>
            <p:nvPr/>
          </p:nvSpPr>
          <p:spPr>
            <a:xfrm>
              <a:off x="5708650" y="6844030"/>
              <a:ext cx="73660" cy="109220"/>
            </a:xfrm>
            <a:custGeom>
              <a:avLst/>
              <a:gdLst/>
              <a:ahLst/>
              <a:cxnLst/>
              <a:rect l="l" t="t" r="r" b="b"/>
              <a:pathLst>
                <a:path w="73660" h="109220">
                  <a:moveTo>
                    <a:pt x="73660" y="0"/>
                  </a:moveTo>
                  <a:lnTo>
                    <a:pt x="0" y="0"/>
                  </a:lnTo>
                  <a:lnTo>
                    <a:pt x="36829" y="109220"/>
                  </a:lnTo>
                  <a:lnTo>
                    <a:pt x="736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8" name="object 38"/>
            <p:cNvSpPr/>
            <p:nvPr/>
          </p:nvSpPr>
          <p:spPr>
            <a:xfrm>
              <a:off x="6753860" y="6724650"/>
              <a:ext cx="0" cy="140970"/>
            </a:xfrm>
            <a:custGeom>
              <a:avLst/>
              <a:gdLst/>
              <a:ahLst/>
              <a:cxnLst/>
              <a:rect l="l" t="t" r="r" b="b"/>
              <a:pathLst>
                <a:path h="140970">
                  <a:moveTo>
                    <a:pt x="0" y="1409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9" name="object 39"/>
            <p:cNvSpPr/>
            <p:nvPr/>
          </p:nvSpPr>
          <p:spPr>
            <a:xfrm>
              <a:off x="6717029" y="6844030"/>
              <a:ext cx="73660" cy="109220"/>
            </a:xfrm>
            <a:custGeom>
              <a:avLst/>
              <a:gdLst/>
              <a:ahLst/>
              <a:cxnLst/>
              <a:rect l="l" t="t" r="r" b="b"/>
              <a:pathLst>
                <a:path w="73659" h="109220">
                  <a:moveTo>
                    <a:pt x="73660" y="0"/>
                  </a:moveTo>
                  <a:lnTo>
                    <a:pt x="0" y="0"/>
                  </a:lnTo>
                  <a:lnTo>
                    <a:pt x="36829" y="109220"/>
                  </a:lnTo>
                  <a:lnTo>
                    <a:pt x="736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0" name="object 40"/>
            <p:cNvSpPr/>
            <p:nvPr/>
          </p:nvSpPr>
          <p:spPr>
            <a:xfrm>
              <a:off x="5822950" y="6183630"/>
              <a:ext cx="349250" cy="189230"/>
            </a:xfrm>
            <a:custGeom>
              <a:avLst/>
              <a:gdLst/>
              <a:ahLst/>
              <a:cxnLst/>
              <a:rect l="l" t="t" r="r" b="b"/>
              <a:pathLst>
                <a:path w="349250" h="189229">
                  <a:moveTo>
                    <a:pt x="0" y="189230"/>
                  </a:moveTo>
                  <a:lnTo>
                    <a:pt x="3492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1" name="object 41"/>
            <p:cNvSpPr/>
            <p:nvPr/>
          </p:nvSpPr>
          <p:spPr>
            <a:xfrm>
              <a:off x="5745479" y="6329680"/>
              <a:ext cx="114300" cy="83820"/>
            </a:xfrm>
            <a:custGeom>
              <a:avLst/>
              <a:gdLst/>
              <a:ahLst/>
              <a:cxnLst/>
              <a:rect l="l" t="t" r="r" b="b"/>
              <a:pathLst>
                <a:path w="114300" h="83820">
                  <a:moveTo>
                    <a:pt x="78740" y="0"/>
                  </a:moveTo>
                  <a:lnTo>
                    <a:pt x="0" y="83820"/>
                  </a:lnTo>
                  <a:lnTo>
                    <a:pt x="114300" y="64770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2" name="object 42"/>
            <p:cNvSpPr/>
            <p:nvPr/>
          </p:nvSpPr>
          <p:spPr>
            <a:xfrm>
              <a:off x="6172200" y="6183630"/>
              <a:ext cx="500380" cy="198120"/>
            </a:xfrm>
            <a:custGeom>
              <a:avLst/>
              <a:gdLst/>
              <a:ahLst/>
              <a:cxnLst/>
              <a:rect l="l" t="t" r="r" b="b"/>
              <a:pathLst>
                <a:path w="500379" h="198120">
                  <a:moveTo>
                    <a:pt x="500379" y="1981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3" name="object 43"/>
            <p:cNvSpPr/>
            <p:nvPr/>
          </p:nvSpPr>
          <p:spPr>
            <a:xfrm>
              <a:off x="6638290" y="6339840"/>
              <a:ext cx="115570" cy="73660"/>
            </a:xfrm>
            <a:custGeom>
              <a:avLst/>
              <a:gdLst/>
              <a:ahLst/>
              <a:cxnLst/>
              <a:rect l="l" t="t" r="r" b="b"/>
              <a:pathLst>
                <a:path w="115570" h="73660">
                  <a:moveTo>
                    <a:pt x="26669" y="0"/>
                  </a:moveTo>
                  <a:lnTo>
                    <a:pt x="0" y="67310"/>
                  </a:lnTo>
                  <a:lnTo>
                    <a:pt x="115569" y="73660"/>
                  </a:lnTo>
                  <a:lnTo>
                    <a:pt x="26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4" name="object 44"/>
            <p:cNvSpPr/>
            <p:nvPr/>
          </p:nvSpPr>
          <p:spPr>
            <a:xfrm>
              <a:off x="5190490" y="5726430"/>
              <a:ext cx="524510" cy="619760"/>
            </a:xfrm>
            <a:custGeom>
              <a:avLst/>
              <a:gdLst/>
              <a:ahLst/>
              <a:cxnLst/>
              <a:rect l="l" t="t" r="r" b="b"/>
              <a:pathLst>
                <a:path w="524510" h="619760">
                  <a:moveTo>
                    <a:pt x="0" y="619760"/>
                  </a:moveTo>
                  <a:lnTo>
                    <a:pt x="52451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33340" y="6306820"/>
              <a:ext cx="99060" cy="106680"/>
            </a:xfrm>
            <a:custGeom>
              <a:avLst/>
              <a:gdLst/>
              <a:ahLst/>
              <a:cxnLst/>
              <a:rect l="l" t="t" r="r" b="b"/>
              <a:pathLst>
                <a:path w="99060" h="106679">
                  <a:moveTo>
                    <a:pt x="43180" y="0"/>
                  </a:moveTo>
                  <a:lnTo>
                    <a:pt x="0" y="106679"/>
                  </a:lnTo>
                  <a:lnTo>
                    <a:pt x="99060" y="46989"/>
                  </a:lnTo>
                  <a:lnTo>
                    <a:pt x="431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6" name="object 46"/>
            <p:cNvSpPr/>
            <p:nvPr/>
          </p:nvSpPr>
          <p:spPr>
            <a:xfrm>
              <a:off x="3750310" y="6183630"/>
              <a:ext cx="135890" cy="162560"/>
            </a:xfrm>
            <a:custGeom>
              <a:avLst/>
              <a:gdLst/>
              <a:ahLst/>
              <a:cxnLst/>
              <a:rect l="l" t="t" r="r" b="b"/>
              <a:pathLst>
                <a:path w="135889" h="162560">
                  <a:moveTo>
                    <a:pt x="0" y="162560"/>
                  </a:moveTo>
                  <a:lnTo>
                    <a:pt x="13588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7" name="object 47"/>
            <p:cNvSpPr/>
            <p:nvPr/>
          </p:nvSpPr>
          <p:spPr>
            <a:xfrm>
              <a:off x="3693160" y="6305550"/>
              <a:ext cx="99060" cy="107950"/>
            </a:xfrm>
            <a:custGeom>
              <a:avLst/>
              <a:gdLst/>
              <a:ahLst/>
              <a:cxnLst/>
              <a:rect l="l" t="t" r="r" b="b"/>
              <a:pathLst>
                <a:path w="99060" h="107950">
                  <a:moveTo>
                    <a:pt x="43179" y="0"/>
                  </a:moveTo>
                  <a:lnTo>
                    <a:pt x="0" y="107950"/>
                  </a:lnTo>
                  <a:lnTo>
                    <a:pt x="99060" y="46990"/>
                  </a:lnTo>
                  <a:lnTo>
                    <a:pt x="43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8" name="object 48"/>
            <p:cNvSpPr/>
            <p:nvPr/>
          </p:nvSpPr>
          <p:spPr>
            <a:xfrm>
              <a:off x="3145790" y="5257800"/>
              <a:ext cx="1197610" cy="1096010"/>
            </a:xfrm>
            <a:custGeom>
              <a:avLst/>
              <a:gdLst/>
              <a:ahLst/>
              <a:cxnLst/>
              <a:rect l="l" t="t" r="r" b="b"/>
              <a:pathLst>
                <a:path w="1197610" h="1096010">
                  <a:moveTo>
                    <a:pt x="0" y="1096010"/>
                  </a:moveTo>
                  <a:lnTo>
                    <a:pt x="119761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9" name="object 49"/>
            <p:cNvSpPr/>
            <p:nvPr/>
          </p:nvSpPr>
          <p:spPr>
            <a:xfrm>
              <a:off x="3081020" y="6313170"/>
              <a:ext cx="106680" cy="100330"/>
            </a:xfrm>
            <a:custGeom>
              <a:avLst/>
              <a:gdLst/>
              <a:ahLst/>
              <a:cxnLst/>
              <a:rect l="l" t="t" r="r" b="b"/>
              <a:pathLst>
                <a:path w="106680" h="100329">
                  <a:moveTo>
                    <a:pt x="57150" y="0"/>
                  </a:moveTo>
                  <a:lnTo>
                    <a:pt x="0" y="100329"/>
                  </a:lnTo>
                  <a:lnTo>
                    <a:pt x="106680" y="53339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0" name="object 50"/>
            <p:cNvSpPr/>
            <p:nvPr/>
          </p:nvSpPr>
          <p:spPr>
            <a:xfrm>
              <a:off x="2569210" y="4800600"/>
              <a:ext cx="859790" cy="1074420"/>
            </a:xfrm>
            <a:custGeom>
              <a:avLst/>
              <a:gdLst/>
              <a:ahLst/>
              <a:cxnLst/>
              <a:rect l="l" t="t" r="r" b="b"/>
              <a:pathLst>
                <a:path w="859789" h="1074420">
                  <a:moveTo>
                    <a:pt x="0" y="1074420"/>
                  </a:moveTo>
                  <a:lnTo>
                    <a:pt x="85978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1" name="object 51"/>
            <p:cNvSpPr/>
            <p:nvPr/>
          </p:nvSpPr>
          <p:spPr>
            <a:xfrm>
              <a:off x="2514600" y="5835650"/>
              <a:ext cx="96520" cy="107950"/>
            </a:xfrm>
            <a:custGeom>
              <a:avLst/>
              <a:gdLst/>
              <a:ahLst/>
              <a:cxnLst/>
              <a:rect l="l" t="t" r="r" b="b"/>
              <a:pathLst>
                <a:path w="96519" h="107950">
                  <a:moveTo>
                    <a:pt x="39369" y="0"/>
                  </a:moveTo>
                  <a:lnTo>
                    <a:pt x="0" y="107950"/>
                  </a:lnTo>
                  <a:lnTo>
                    <a:pt x="96519" y="45719"/>
                  </a:lnTo>
                  <a:lnTo>
                    <a:pt x="393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2" name="object 52"/>
            <p:cNvSpPr/>
            <p:nvPr/>
          </p:nvSpPr>
          <p:spPr>
            <a:xfrm>
              <a:off x="3886200" y="6183630"/>
              <a:ext cx="342900" cy="187960"/>
            </a:xfrm>
            <a:custGeom>
              <a:avLst/>
              <a:gdLst/>
              <a:ahLst/>
              <a:cxnLst/>
              <a:rect l="l" t="t" r="r" b="b"/>
              <a:pathLst>
                <a:path w="342900" h="187960">
                  <a:moveTo>
                    <a:pt x="342900" y="1879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3" name="object 53"/>
            <p:cNvSpPr/>
            <p:nvPr/>
          </p:nvSpPr>
          <p:spPr>
            <a:xfrm>
              <a:off x="4192270" y="6328410"/>
              <a:ext cx="113030" cy="85090"/>
            </a:xfrm>
            <a:custGeom>
              <a:avLst/>
              <a:gdLst/>
              <a:ahLst/>
              <a:cxnLst/>
              <a:rect l="l" t="t" r="r" b="b"/>
              <a:pathLst>
                <a:path w="113029" h="85089">
                  <a:moveTo>
                    <a:pt x="34289" y="0"/>
                  </a:moveTo>
                  <a:lnTo>
                    <a:pt x="0" y="64769"/>
                  </a:lnTo>
                  <a:lnTo>
                    <a:pt x="113029" y="85089"/>
                  </a:lnTo>
                  <a:lnTo>
                    <a:pt x="342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017667" y="5332656"/>
            <a:ext cx="4360099" cy="81800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540117" algn="r">
              <a:spcBef>
                <a:spcPts val="91"/>
              </a:spcBef>
            </a:pPr>
            <a:r>
              <a:rPr sz="1995" spc="-5" dirty="0">
                <a:solidFill>
                  <a:srgbClr val="3B3B3B"/>
                </a:solidFill>
                <a:latin typeface="Liberation Sans"/>
                <a:cs typeface="Liberation Sans"/>
              </a:rPr>
              <a:t>NP</a:t>
            </a:r>
            <a:endParaRPr sz="1995">
              <a:latin typeface="Liberation Sans"/>
              <a:cs typeface="Liberation Sans"/>
            </a:endParaRPr>
          </a:p>
          <a:p>
            <a:pPr>
              <a:spcBef>
                <a:spcPts val="1460"/>
              </a:spcBef>
              <a:tabLst>
                <a:tab pos="1696936" algn="l"/>
                <a:tab pos="2512294" algn="l"/>
                <a:tab pos="3133026" algn="l"/>
                <a:tab pos="3982933" algn="l"/>
              </a:tabLst>
            </a:pPr>
            <a:r>
              <a:rPr sz="1995" spc="-9" dirty="0">
                <a:solidFill>
                  <a:srgbClr val="3B3B3B"/>
                </a:solidFill>
                <a:latin typeface="Liberation Sans"/>
                <a:cs typeface="Liberation Sans"/>
              </a:rPr>
              <a:t>P</a:t>
            </a:r>
            <a:r>
              <a:rPr sz="1995" spc="-5" dirty="0">
                <a:solidFill>
                  <a:srgbClr val="3B3B3B"/>
                </a:solidFill>
                <a:latin typeface="Liberation Sans"/>
                <a:cs typeface="Liberation Sans"/>
              </a:rPr>
              <a:t>R</a:t>
            </a:r>
            <a:r>
              <a:rPr sz="1995" dirty="0">
                <a:solidFill>
                  <a:srgbClr val="3B3B3B"/>
                </a:solidFill>
                <a:latin typeface="Liberation Sans"/>
                <a:cs typeface="Liberation Sans"/>
              </a:rPr>
              <a:t>P</a:t>
            </a:r>
            <a:r>
              <a:rPr sz="1995" spc="-281" dirty="0">
                <a:solidFill>
                  <a:srgbClr val="3B3B3B"/>
                </a:solidFill>
                <a:latin typeface="Liberation Sans"/>
                <a:cs typeface="Liberation Sans"/>
              </a:rPr>
              <a:t> </a:t>
            </a:r>
            <a:r>
              <a:rPr sz="1995" spc="-9" dirty="0">
                <a:solidFill>
                  <a:srgbClr val="3B3B3B"/>
                </a:solidFill>
                <a:latin typeface="Liberation Sans"/>
                <a:cs typeface="Liberation Sans"/>
              </a:rPr>
              <a:t>V</a:t>
            </a:r>
            <a:r>
              <a:rPr sz="1995" dirty="0">
                <a:solidFill>
                  <a:srgbClr val="3B3B3B"/>
                </a:solidFill>
                <a:latin typeface="Liberation Sans"/>
                <a:cs typeface="Liberation Sans"/>
              </a:rPr>
              <a:t>BD</a:t>
            </a:r>
            <a:r>
              <a:rPr sz="1995" spc="227" dirty="0">
                <a:solidFill>
                  <a:srgbClr val="3B3B3B"/>
                </a:solidFill>
                <a:latin typeface="Liberation Sans"/>
                <a:cs typeface="Liberation Sans"/>
              </a:rPr>
              <a:t> </a:t>
            </a:r>
            <a:r>
              <a:rPr sz="1995" spc="-5" dirty="0">
                <a:solidFill>
                  <a:srgbClr val="3B3B3B"/>
                </a:solidFill>
                <a:latin typeface="Liberation Sans"/>
                <a:cs typeface="Liberation Sans"/>
              </a:rPr>
              <a:t>D</a:t>
            </a:r>
            <a:r>
              <a:rPr sz="1995" dirty="0">
                <a:solidFill>
                  <a:srgbClr val="3B3B3B"/>
                </a:solidFill>
                <a:latin typeface="Liberation Sans"/>
                <a:cs typeface="Liberation Sans"/>
              </a:rPr>
              <a:t>T	</a:t>
            </a:r>
            <a:r>
              <a:rPr sz="1995" spc="-9" dirty="0">
                <a:solidFill>
                  <a:srgbClr val="3B3B3B"/>
                </a:solidFill>
                <a:latin typeface="Liberation Sans"/>
                <a:cs typeface="Liberation Sans"/>
              </a:rPr>
              <a:t>N</a:t>
            </a:r>
            <a:r>
              <a:rPr sz="1995" dirty="0">
                <a:solidFill>
                  <a:srgbClr val="3B3B3B"/>
                </a:solidFill>
                <a:latin typeface="Liberation Sans"/>
                <a:cs typeface="Liberation Sans"/>
              </a:rPr>
              <a:t>N	</a:t>
            </a:r>
            <a:r>
              <a:rPr sz="1995" spc="5" dirty="0">
                <a:solidFill>
                  <a:srgbClr val="3B3B3B"/>
                </a:solidFill>
                <a:latin typeface="Liberation Sans"/>
                <a:cs typeface="Liberation Sans"/>
              </a:rPr>
              <a:t>I</a:t>
            </a:r>
            <a:r>
              <a:rPr sz="1995" dirty="0">
                <a:solidFill>
                  <a:srgbClr val="3B3B3B"/>
                </a:solidFill>
                <a:latin typeface="Liberation Sans"/>
                <a:cs typeface="Liberation Sans"/>
              </a:rPr>
              <a:t>N	</a:t>
            </a:r>
            <a:r>
              <a:rPr sz="1995" spc="-5" dirty="0">
                <a:solidFill>
                  <a:srgbClr val="3B3B3B"/>
                </a:solidFill>
                <a:latin typeface="Liberation Sans"/>
                <a:cs typeface="Liberation Sans"/>
              </a:rPr>
              <a:t>D</a:t>
            </a:r>
            <a:r>
              <a:rPr sz="1995" dirty="0">
                <a:solidFill>
                  <a:srgbClr val="3B3B3B"/>
                </a:solidFill>
                <a:latin typeface="Liberation Sans"/>
                <a:cs typeface="Liberation Sans"/>
              </a:rPr>
              <a:t>T	</a:t>
            </a:r>
            <a:r>
              <a:rPr sz="1995" spc="-9" dirty="0">
                <a:solidFill>
                  <a:srgbClr val="3B3B3B"/>
                </a:solidFill>
                <a:latin typeface="Liberation Sans"/>
                <a:cs typeface="Liberation Sans"/>
              </a:rPr>
              <a:t>N</a:t>
            </a:r>
            <a:r>
              <a:rPr sz="1995" dirty="0">
                <a:solidFill>
                  <a:srgbClr val="3B3B3B"/>
                </a:solidFill>
                <a:latin typeface="Liberation Sans"/>
                <a:cs typeface="Liberation Sans"/>
              </a:rPr>
              <a:t>N</a:t>
            </a:r>
            <a:endParaRPr sz="1995">
              <a:latin typeface="Liberation Sans"/>
              <a:cs typeface="Liberation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422666" y="5332656"/>
            <a:ext cx="362766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sz="1995" spc="-9" dirty="0">
                <a:solidFill>
                  <a:srgbClr val="3B3B3B"/>
                </a:solidFill>
                <a:latin typeface="Liberation Sans"/>
                <a:cs typeface="Liberation Sans"/>
              </a:rPr>
              <a:t>N</a:t>
            </a:r>
            <a:r>
              <a:rPr sz="1995" dirty="0">
                <a:solidFill>
                  <a:srgbClr val="3B3B3B"/>
                </a:solidFill>
                <a:latin typeface="Liberation Sans"/>
                <a:cs typeface="Liberation Sans"/>
              </a:rPr>
              <a:t>P</a:t>
            </a:r>
            <a:endParaRPr sz="1995">
              <a:latin typeface="Liberation Sans"/>
              <a:cs typeface="Liberation San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524010" y="4770082"/>
            <a:ext cx="2072947" cy="632825"/>
            <a:chOff x="3886200" y="5257165"/>
            <a:chExt cx="2286000" cy="697865"/>
          </a:xfrm>
        </p:grpSpPr>
        <p:sp>
          <p:nvSpPr>
            <p:cNvPr id="57" name="object 57"/>
            <p:cNvSpPr/>
            <p:nvPr/>
          </p:nvSpPr>
          <p:spPr>
            <a:xfrm>
              <a:off x="5715000" y="5726430"/>
              <a:ext cx="378460" cy="189230"/>
            </a:xfrm>
            <a:custGeom>
              <a:avLst/>
              <a:gdLst/>
              <a:ahLst/>
              <a:cxnLst/>
              <a:rect l="l" t="t" r="r" b="b"/>
              <a:pathLst>
                <a:path w="378460" h="189229">
                  <a:moveTo>
                    <a:pt x="378460" y="1892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8" name="object 58"/>
            <p:cNvSpPr/>
            <p:nvPr/>
          </p:nvSpPr>
          <p:spPr>
            <a:xfrm>
              <a:off x="6057900" y="5872480"/>
              <a:ext cx="114300" cy="82550"/>
            </a:xfrm>
            <a:custGeom>
              <a:avLst/>
              <a:gdLst/>
              <a:ahLst/>
              <a:cxnLst/>
              <a:rect l="l" t="t" r="r" b="b"/>
              <a:pathLst>
                <a:path w="114300" h="82550">
                  <a:moveTo>
                    <a:pt x="33020" y="0"/>
                  </a:moveTo>
                  <a:lnTo>
                    <a:pt x="0" y="66040"/>
                  </a:lnTo>
                  <a:lnTo>
                    <a:pt x="114300" y="82550"/>
                  </a:lnTo>
                  <a:lnTo>
                    <a:pt x="330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9" name="object 59"/>
            <p:cNvSpPr/>
            <p:nvPr/>
          </p:nvSpPr>
          <p:spPr>
            <a:xfrm>
              <a:off x="3934459" y="5257800"/>
              <a:ext cx="408940" cy="612140"/>
            </a:xfrm>
            <a:custGeom>
              <a:avLst/>
              <a:gdLst/>
              <a:ahLst/>
              <a:cxnLst/>
              <a:rect l="l" t="t" r="r" b="b"/>
              <a:pathLst>
                <a:path w="408939" h="612139">
                  <a:moveTo>
                    <a:pt x="0" y="612139"/>
                  </a:moveTo>
                  <a:lnTo>
                    <a:pt x="40893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60" name="object 60"/>
            <p:cNvSpPr/>
            <p:nvPr/>
          </p:nvSpPr>
          <p:spPr>
            <a:xfrm>
              <a:off x="3886200" y="5831840"/>
              <a:ext cx="91440" cy="111760"/>
            </a:xfrm>
            <a:custGeom>
              <a:avLst/>
              <a:gdLst/>
              <a:ahLst/>
              <a:cxnLst/>
              <a:rect l="l" t="t" r="r" b="b"/>
              <a:pathLst>
                <a:path w="91439" h="111760">
                  <a:moveTo>
                    <a:pt x="30479" y="0"/>
                  </a:moveTo>
                  <a:lnTo>
                    <a:pt x="0" y="111760"/>
                  </a:lnTo>
                  <a:lnTo>
                    <a:pt x="91439" y="4064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61" name="object 61"/>
            <p:cNvSpPr/>
            <p:nvPr/>
          </p:nvSpPr>
          <p:spPr>
            <a:xfrm>
              <a:off x="4344669" y="5257800"/>
              <a:ext cx="1055370" cy="210820"/>
            </a:xfrm>
            <a:custGeom>
              <a:avLst/>
              <a:gdLst/>
              <a:ahLst/>
              <a:cxnLst/>
              <a:rect l="l" t="t" r="r" b="b"/>
              <a:pathLst>
                <a:path w="1055370" h="210820">
                  <a:moveTo>
                    <a:pt x="1055369" y="2108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62" name="object 62"/>
            <p:cNvSpPr/>
            <p:nvPr/>
          </p:nvSpPr>
          <p:spPr>
            <a:xfrm>
              <a:off x="5372100" y="5429250"/>
              <a:ext cx="114300" cy="71120"/>
            </a:xfrm>
            <a:custGeom>
              <a:avLst/>
              <a:gdLst/>
              <a:ahLst/>
              <a:cxnLst/>
              <a:rect l="l" t="t" r="r" b="b"/>
              <a:pathLst>
                <a:path w="114300" h="71120">
                  <a:moveTo>
                    <a:pt x="13970" y="0"/>
                  </a:moveTo>
                  <a:lnTo>
                    <a:pt x="0" y="71119"/>
                  </a:lnTo>
                  <a:lnTo>
                    <a:pt x="114300" y="57150"/>
                  </a:lnTo>
                  <a:lnTo>
                    <a:pt x="139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029958" y="3908081"/>
            <a:ext cx="2373524" cy="1322895"/>
          </a:xfrm>
          <a:prstGeom prst="rect">
            <a:avLst/>
          </a:prstGeom>
        </p:spPr>
        <p:txBody>
          <a:bodyPr vert="horz" wrap="square" lIns="0" tIns="131287" rIns="0" bIns="0" rtlCol="0">
            <a:spAutoFit/>
          </a:bodyPr>
          <a:lstStyle/>
          <a:p>
            <a:pPr>
              <a:spcBef>
                <a:spcPts val="1034"/>
              </a:spcBef>
            </a:pPr>
            <a:r>
              <a:rPr sz="1995" dirty="0">
                <a:solidFill>
                  <a:srgbClr val="3B3B3B"/>
                </a:solidFill>
                <a:latin typeface="Liberation Sans"/>
                <a:cs typeface="Liberation Sans"/>
              </a:rPr>
              <a:t>S</a:t>
            </a:r>
            <a:endParaRPr sz="1995">
              <a:latin typeface="Liberation Sans"/>
              <a:cs typeface="Liberation Sans"/>
            </a:endParaRPr>
          </a:p>
          <a:p>
            <a:pPr marL="587334">
              <a:spcBef>
                <a:spcPts val="943"/>
              </a:spcBef>
            </a:pPr>
            <a:r>
              <a:rPr sz="1995" spc="-5" dirty="0">
                <a:solidFill>
                  <a:srgbClr val="3B3B3B"/>
                </a:solidFill>
                <a:latin typeface="Liberation Sans"/>
                <a:cs typeface="Liberation Sans"/>
              </a:rPr>
              <a:t>VP</a:t>
            </a:r>
            <a:endParaRPr sz="1995">
              <a:latin typeface="Liberation Sans"/>
              <a:cs typeface="Liberation Sans"/>
            </a:endParaRPr>
          </a:p>
          <a:p>
            <a:pPr marR="4607" algn="r">
              <a:spcBef>
                <a:spcPts val="1206"/>
              </a:spcBef>
            </a:pPr>
            <a:r>
              <a:rPr sz="1995" spc="-9" dirty="0">
                <a:solidFill>
                  <a:srgbClr val="3B3B3B"/>
                </a:solidFill>
                <a:latin typeface="Liberation Sans"/>
                <a:cs typeface="Liberation Sans"/>
              </a:rPr>
              <a:t>P</a:t>
            </a:r>
            <a:r>
              <a:rPr sz="1995" dirty="0">
                <a:solidFill>
                  <a:srgbClr val="3B3B3B"/>
                </a:solidFill>
                <a:latin typeface="Liberation Sans"/>
                <a:cs typeface="Liberation Sans"/>
              </a:rPr>
              <a:t>P</a:t>
            </a:r>
            <a:endParaRPr sz="1995">
              <a:latin typeface="Liberation Sans"/>
              <a:cs typeface="Liberation Sans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865652" y="4067006"/>
            <a:ext cx="5596957" cy="2712106"/>
            <a:chOff x="2057400" y="4481829"/>
            <a:chExt cx="6172200" cy="2990850"/>
          </a:xfrm>
        </p:grpSpPr>
        <p:sp>
          <p:nvSpPr>
            <p:cNvPr id="65" name="object 65"/>
            <p:cNvSpPr/>
            <p:nvPr/>
          </p:nvSpPr>
          <p:spPr>
            <a:xfrm>
              <a:off x="3429000" y="4800599"/>
              <a:ext cx="378460" cy="189230"/>
            </a:xfrm>
            <a:custGeom>
              <a:avLst/>
              <a:gdLst/>
              <a:ahLst/>
              <a:cxnLst/>
              <a:rect l="l" t="t" r="r" b="b"/>
              <a:pathLst>
                <a:path w="378460" h="189229">
                  <a:moveTo>
                    <a:pt x="378460" y="1892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66" name="object 66"/>
            <p:cNvSpPr/>
            <p:nvPr/>
          </p:nvSpPr>
          <p:spPr>
            <a:xfrm>
              <a:off x="3771900" y="4947919"/>
              <a:ext cx="114300" cy="81280"/>
            </a:xfrm>
            <a:custGeom>
              <a:avLst/>
              <a:gdLst/>
              <a:ahLst/>
              <a:cxnLst/>
              <a:rect l="l" t="t" r="r" b="b"/>
              <a:pathLst>
                <a:path w="114300" h="81279">
                  <a:moveTo>
                    <a:pt x="33020" y="0"/>
                  </a:moveTo>
                  <a:lnTo>
                    <a:pt x="0" y="64769"/>
                  </a:lnTo>
                  <a:lnTo>
                    <a:pt x="114300" y="81279"/>
                  </a:lnTo>
                  <a:lnTo>
                    <a:pt x="330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67" name="object 67"/>
            <p:cNvSpPr/>
            <p:nvPr/>
          </p:nvSpPr>
          <p:spPr>
            <a:xfrm>
              <a:off x="2057400" y="4481829"/>
              <a:ext cx="6172200" cy="2990850"/>
            </a:xfrm>
            <a:custGeom>
              <a:avLst/>
              <a:gdLst/>
              <a:ahLst/>
              <a:cxnLst/>
              <a:rect l="l" t="t" r="r" b="b"/>
              <a:pathLst>
                <a:path w="6172200" h="2990850">
                  <a:moveTo>
                    <a:pt x="3086100" y="2990850"/>
                  </a:moveTo>
                  <a:lnTo>
                    <a:pt x="0" y="2990850"/>
                  </a:lnTo>
                  <a:lnTo>
                    <a:pt x="0" y="0"/>
                  </a:lnTo>
                  <a:lnTo>
                    <a:pt x="6172200" y="0"/>
                  </a:lnTo>
                  <a:lnTo>
                    <a:pt x="6172200" y="2990850"/>
                  </a:lnTo>
                  <a:lnTo>
                    <a:pt x="3086100" y="2990850"/>
                  </a:lnTo>
                  <a:close/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68" name="object 68"/>
            <p:cNvSpPr/>
            <p:nvPr/>
          </p:nvSpPr>
          <p:spPr>
            <a:xfrm>
              <a:off x="2470150" y="6221729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69" name="object 69"/>
            <p:cNvSpPr/>
            <p:nvPr/>
          </p:nvSpPr>
          <p:spPr>
            <a:xfrm>
              <a:off x="2433320" y="6339839"/>
              <a:ext cx="72390" cy="110489"/>
            </a:xfrm>
            <a:custGeom>
              <a:avLst/>
              <a:gdLst/>
              <a:ahLst/>
              <a:cxnLst/>
              <a:rect l="l" t="t" r="r" b="b"/>
              <a:pathLst>
                <a:path w="72389" h="110489">
                  <a:moveTo>
                    <a:pt x="72390" y="0"/>
                  </a:moveTo>
                  <a:lnTo>
                    <a:pt x="0" y="0"/>
                  </a:lnTo>
                  <a:lnTo>
                    <a:pt x="36830" y="110490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2083311" y="5364903"/>
            <a:ext cx="362766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sz="1995" spc="-9" dirty="0">
                <a:solidFill>
                  <a:srgbClr val="3B3B3B"/>
                </a:solidFill>
                <a:latin typeface="Liberation Sans"/>
                <a:cs typeface="Liberation Sans"/>
              </a:rPr>
              <a:t>N</a:t>
            </a:r>
            <a:r>
              <a:rPr sz="1995" dirty="0">
                <a:solidFill>
                  <a:srgbClr val="3B3B3B"/>
                </a:solidFill>
                <a:latin typeface="Liberation Sans"/>
                <a:cs typeface="Liberation Sans"/>
              </a:rPr>
              <a:t>P</a:t>
            </a:r>
            <a:endParaRPr sz="1995">
              <a:latin typeface="Liberation Sans"/>
              <a:cs typeface="Liberation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1.Speech </a:t>
            </a:r>
            <a:r>
              <a:rPr lang="en-IN" sz="2400" dirty="0"/>
              <a:t>and Language processing: An introduction to Natural Language Processing, Computational Linguistics and speech Recognition by Daniel </a:t>
            </a:r>
            <a:r>
              <a:rPr lang="en-IN" sz="2400" dirty="0" err="1"/>
              <a:t>Jurafsky</a:t>
            </a:r>
            <a:r>
              <a:rPr lang="en-IN" sz="2400" dirty="0"/>
              <a:t> and James H. Martin[3rd edition</a:t>
            </a:r>
            <a:r>
              <a:rPr lang="en-IN" sz="2400" dirty="0" smtClean="0"/>
              <a:t>].</a:t>
            </a:r>
          </a:p>
          <a:p>
            <a:pPr marL="0" indent="0">
              <a:buNone/>
            </a:pPr>
            <a:r>
              <a:rPr lang="en-IN" sz="2400" dirty="0" smtClean="0"/>
              <a:t>2.</a:t>
            </a:r>
            <a:r>
              <a:rPr lang="en-IN" sz="2400" dirty="0">
                <a:hlinkClick r:id="rId2"/>
              </a:rPr>
              <a:t> https://</a:t>
            </a:r>
            <a:r>
              <a:rPr lang="en-IN" sz="2400" dirty="0" smtClean="0">
                <a:hlinkClick r:id="rId2"/>
              </a:rPr>
              <a:t>www.youtube.com/watch?v=PVShkZgXznc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3.</a:t>
            </a:r>
            <a:r>
              <a:rPr lang="en-IN" sz="2400" dirty="0" smtClean="0">
                <a:hlinkClick r:id="rId3"/>
              </a:rPr>
              <a:t>https</a:t>
            </a:r>
            <a:r>
              <a:rPr lang="en-IN" sz="2400" dirty="0">
                <a:hlinkClick r:id="rId3"/>
              </a:rPr>
              <a:t>://</a:t>
            </a:r>
            <a:r>
              <a:rPr lang="en-IN" sz="2400" dirty="0" smtClean="0">
                <a:hlinkClick r:id="rId3"/>
              </a:rPr>
              <a:t>www.youtube.com/watch?v=02QWRAhGc7g&amp;list=PLJJzI13YAXCHxbVgiFaSI88hj-mRSoMtI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4.</a:t>
            </a:r>
            <a:r>
              <a:rPr lang="en-IN" sz="2400" dirty="0" smtClean="0">
                <a:hlinkClick r:id="rId4"/>
              </a:rPr>
              <a:t>https</a:t>
            </a:r>
            <a:r>
              <a:rPr lang="en-IN" sz="2400" dirty="0">
                <a:hlinkClick r:id="rId4"/>
              </a:rPr>
              <a:t>://www.researchgate.net/publication/328731166_Weighted_Machine_Learning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60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34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</a:t>
            </a:r>
            <a:r>
              <a:rPr lang="en-IN" sz="4800" b="1" dirty="0" smtClean="0"/>
              <a:t>Any Questions?</a:t>
            </a:r>
            <a:endParaRPr lang="en-IN" sz="4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61280" y="203580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1920" y="20264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61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50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sz="4800" b="1" dirty="0"/>
              <a:t> </a:t>
            </a:r>
            <a:r>
              <a:rPr lang="en-IN" sz="4800" b="1" dirty="0" smtClean="0"/>
              <a:t>                     Thank you</a:t>
            </a:r>
            <a:endParaRPr lang="en-IN" sz="4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62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047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90063" y="6219416"/>
            <a:ext cx="103647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dirty="0">
                <a:solidFill>
                  <a:srgbClr val="3B3B3B"/>
                </a:solidFill>
                <a:latin typeface="Liberation Serif"/>
                <a:cs typeface="Liberation Serif"/>
              </a:rPr>
              <a:t>4</a:t>
            </a:r>
            <a:endParaRPr sz="1270">
              <a:latin typeface="Liberation Serif"/>
              <a:cs typeface="Liberation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74950" y="2897066"/>
            <a:ext cx="1182156" cy="1033019"/>
            <a:chOff x="1736819" y="3191645"/>
            <a:chExt cx="1303655" cy="1139190"/>
          </a:xfrm>
        </p:grpSpPr>
        <p:sp>
          <p:nvSpPr>
            <p:cNvPr id="9" name="object 9"/>
            <p:cNvSpPr/>
            <p:nvPr/>
          </p:nvSpPr>
          <p:spPr>
            <a:xfrm>
              <a:off x="1736819" y="3191645"/>
              <a:ext cx="1227957" cy="1138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220" y="3509009"/>
              <a:ext cx="1280160" cy="0"/>
            </a:xfrm>
            <a:custGeom>
              <a:avLst/>
              <a:gdLst/>
              <a:ahLst/>
              <a:cxnLst/>
              <a:rect l="l" t="t" r="r" b="b"/>
              <a:pathLst>
                <a:path w="1280160">
                  <a:moveTo>
                    <a:pt x="0" y="0"/>
                  </a:moveTo>
                  <a:lnTo>
                    <a:pt x="182880" y="0"/>
                  </a:lnTo>
                </a:path>
                <a:path w="1280160">
                  <a:moveTo>
                    <a:pt x="365760" y="0"/>
                  </a:moveTo>
                  <a:lnTo>
                    <a:pt x="548640" y="0"/>
                  </a:lnTo>
                </a:path>
                <a:path w="1280160">
                  <a:moveTo>
                    <a:pt x="731519" y="0"/>
                  </a:moveTo>
                  <a:lnTo>
                    <a:pt x="914400" y="0"/>
                  </a:lnTo>
                </a:path>
                <a:path w="1280160">
                  <a:moveTo>
                    <a:pt x="1097280" y="0"/>
                  </a:moveTo>
                  <a:lnTo>
                    <a:pt x="1280160" y="0"/>
                  </a:lnTo>
                </a:path>
              </a:pathLst>
            </a:custGeom>
            <a:ln w="54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88486" y="767738"/>
            <a:ext cx="7876047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spcBef>
                <a:spcPts val="91"/>
              </a:spcBef>
              <a:tabLst>
                <a:tab pos="4078519" algn="l"/>
              </a:tabLst>
            </a:pPr>
            <a:r>
              <a:rPr spc="-5" dirty="0"/>
              <a:t>Dependencies</a:t>
            </a:r>
            <a:r>
              <a:rPr spc="-195" dirty="0"/>
              <a:t> </a:t>
            </a:r>
            <a:r>
              <a:rPr spc="-5" dirty="0" smtClean="0"/>
              <a:t>Also</a:t>
            </a:r>
            <a:r>
              <a:rPr lang="en-IN" spc="-5" dirty="0" smtClean="0"/>
              <a:t> </a:t>
            </a:r>
            <a:r>
              <a:rPr spc="-5" dirty="0" smtClean="0"/>
              <a:t>Resolve</a:t>
            </a:r>
            <a:r>
              <a:rPr spc="-263" dirty="0" smtClean="0"/>
              <a:t> </a:t>
            </a:r>
            <a:r>
              <a:rPr spc="-5" dirty="0"/>
              <a:t>Ambiguity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2922855" y="2792144"/>
            <a:ext cx="1452215" cy="1356629"/>
            <a:chOff x="3223260" y="3075939"/>
            <a:chExt cx="1601470" cy="1496060"/>
          </a:xfrm>
        </p:grpSpPr>
        <p:sp>
          <p:nvSpPr>
            <p:cNvPr id="13" name="object 13"/>
            <p:cNvSpPr/>
            <p:nvPr/>
          </p:nvSpPr>
          <p:spPr>
            <a:xfrm>
              <a:off x="3263931" y="3075939"/>
              <a:ext cx="1560799" cy="14960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23260" y="3509009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600" y="0"/>
                  </a:lnTo>
                </a:path>
              </a:pathLst>
            </a:custGeom>
            <a:ln w="54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67710" y="3413759"/>
              <a:ext cx="284480" cy="190500"/>
            </a:xfrm>
            <a:custGeom>
              <a:avLst/>
              <a:gdLst/>
              <a:ahLst/>
              <a:cxnLst/>
              <a:rect l="l" t="t" r="r" b="b"/>
              <a:pathLst>
                <a:path w="284479" h="190500">
                  <a:moveTo>
                    <a:pt x="0" y="0"/>
                  </a:moveTo>
                  <a:lnTo>
                    <a:pt x="0" y="190500"/>
                  </a:lnTo>
                  <a:lnTo>
                    <a:pt x="284479" y="9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47794" y="2769903"/>
            <a:ext cx="1082539" cy="1379086"/>
            <a:chOff x="383540" y="3051412"/>
            <a:chExt cx="1193800" cy="1520825"/>
          </a:xfrm>
        </p:grpSpPr>
        <p:sp>
          <p:nvSpPr>
            <p:cNvPr id="17" name="object 17"/>
            <p:cNvSpPr/>
            <p:nvPr/>
          </p:nvSpPr>
          <p:spPr>
            <a:xfrm>
              <a:off x="383540" y="3051412"/>
              <a:ext cx="1193275" cy="15205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4459" y="350901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880" y="0"/>
                  </a:lnTo>
                </a:path>
              </a:pathLst>
            </a:custGeom>
            <a:ln w="54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091009" y="2792144"/>
            <a:ext cx="1547801" cy="1356629"/>
            <a:chOff x="6717030" y="3075939"/>
            <a:chExt cx="1706880" cy="1496060"/>
          </a:xfrm>
        </p:grpSpPr>
        <p:sp>
          <p:nvSpPr>
            <p:cNvPr id="20" name="object 20"/>
            <p:cNvSpPr/>
            <p:nvPr/>
          </p:nvSpPr>
          <p:spPr>
            <a:xfrm>
              <a:off x="6863111" y="3075939"/>
              <a:ext cx="1560799" cy="14960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1" name="object 21"/>
            <p:cNvSpPr/>
            <p:nvPr/>
          </p:nvSpPr>
          <p:spPr>
            <a:xfrm>
              <a:off x="6717030" y="3509009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54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2" name="object 22"/>
            <p:cNvSpPr/>
            <p:nvPr/>
          </p:nvSpPr>
          <p:spPr>
            <a:xfrm>
              <a:off x="6868160" y="3415029"/>
              <a:ext cx="284480" cy="189230"/>
            </a:xfrm>
            <a:custGeom>
              <a:avLst/>
              <a:gdLst/>
              <a:ahLst/>
              <a:cxnLst/>
              <a:rect l="l" t="t" r="r" b="b"/>
              <a:pathLst>
                <a:path w="284479" h="189229">
                  <a:moveTo>
                    <a:pt x="0" y="0"/>
                  </a:moveTo>
                  <a:lnTo>
                    <a:pt x="0" y="189230"/>
                  </a:lnTo>
                  <a:lnTo>
                    <a:pt x="284480" y="9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19602" y="2769903"/>
            <a:ext cx="1105572" cy="1379086"/>
            <a:chOff x="5314950" y="3051412"/>
            <a:chExt cx="1219200" cy="1520825"/>
          </a:xfrm>
        </p:grpSpPr>
        <p:sp>
          <p:nvSpPr>
            <p:cNvPr id="24" name="object 24"/>
            <p:cNvSpPr/>
            <p:nvPr/>
          </p:nvSpPr>
          <p:spPr>
            <a:xfrm>
              <a:off x="5314950" y="3051412"/>
              <a:ext cx="1193275" cy="15205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5" name="object 25"/>
            <p:cNvSpPr/>
            <p:nvPr/>
          </p:nvSpPr>
          <p:spPr>
            <a:xfrm>
              <a:off x="6351269" y="350901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54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26" name="object 26"/>
          <p:cNvSpPr/>
          <p:nvPr/>
        </p:nvSpPr>
        <p:spPr>
          <a:xfrm>
            <a:off x="7809914" y="2897066"/>
            <a:ext cx="1113513" cy="1032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7" name="object 27"/>
          <p:cNvSpPr txBox="1"/>
          <p:nvPr/>
        </p:nvSpPr>
        <p:spPr>
          <a:xfrm>
            <a:off x="130135" y="4367585"/>
            <a:ext cx="4353189" cy="1092607"/>
          </a:xfrm>
          <a:prstGeom prst="rect">
            <a:avLst/>
          </a:prstGeom>
          <a:ln w="3175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11">
              <a:latin typeface="Times New Roman"/>
              <a:cs typeface="Times New Roman"/>
            </a:endParaRPr>
          </a:p>
          <a:p>
            <a:pPr marL="201536">
              <a:spcBef>
                <a:spcPts val="2063"/>
              </a:spcBef>
            </a:pPr>
            <a:r>
              <a:rPr sz="2539" dirty="0">
                <a:solidFill>
                  <a:srgbClr val="3B3B3B"/>
                </a:solidFill>
                <a:latin typeface="Liberation Sans"/>
                <a:cs typeface="Liberation Sans"/>
              </a:rPr>
              <a:t>I </a:t>
            </a:r>
            <a:r>
              <a:rPr sz="2539" spc="-5" dirty="0">
                <a:solidFill>
                  <a:srgbClr val="3B3B3B"/>
                </a:solidFill>
                <a:latin typeface="Liberation Sans"/>
                <a:cs typeface="Liberation Sans"/>
              </a:rPr>
              <a:t>saw </a:t>
            </a:r>
            <a:r>
              <a:rPr sz="2539" dirty="0">
                <a:solidFill>
                  <a:srgbClr val="3B3B3B"/>
                </a:solidFill>
                <a:latin typeface="Liberation Sans"/>
                <a:cs typeface="Liberation Sans"/>
              </a:rPr>
              <a:t>a </a:t>
            </a:r>
            <a:r>
              <a:rPr sz="2539" spc="-5" dirty="0">
                <a:solidFill>
                  <a:srgbClr val="3B3B3B"/>
                </a:solidFill>
                <a:latin typeface="Liberation Sans"/>
                <a:cs typeface="Liberation Sans"/>
              </a:rPr>
              <a:t>girl with </a:t>
            </a:r>
            <a:r>
              <a:rPr sz="2539" dirty="0">
                <a:solidFill>
                  <a:srgbClr val="3B3B3B"/>
                </a:solidFill>
                <a:latin typeface="Liberation Sans"/>
                <a:cs typeface="Liberation Sans"/>
              </a:rPr>
              <a:t>a</a:t>
            </a:r>
            <a:r>
              <a:rPr sz="2539" spc="-32" dirty="0">
                <a:solidFill>
                  <a:srgbClr val="3B3B3B"/>
                </a:solidFill>
                <a:latin typeface="Liberation Sans"/>
                <a:cs typeface="Liberation Sans"/>
              </a:rPr>
              <a:t> </a:t>
            </a:r>
            <a:r>
              <a:rPr sz="2539" spc="-5" dirty="0">
                <a:solidFill>
                  <a:srgbClr val="3B3B3B"/>
                </a:solidFill>
                <a:latin typeface="Liberation Sans"/>
                <a:cs typeface="Liberation Sans"/>
              </a:rPr>
              <a:t>telescope</a:t>
            </a:r>
            <a:endParaRPr sz="2539">
              <a:latin typeface="Liberation Sans"/>
              <a:cs typeface="Liberation San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8717" y="4574304"/>
            <a:ext cx="2880821" cy="492325"/>
            <a:chOff x="516890" y="5041265"/>
            <a:chExt cx="3176905" cy="542925"/>
          </a:xfrm>
        </p:grpSpPr>
        <p:sp>
          <p:nvSpPr>
            <p:cNvPr id="29" name="object 29"/>
            <p:cNvSpPr/>
            <p:nvPr/>
          </p:nvSpPr>
          <p:spPr>
            <a:xfrm>
              <a:off x="869950" y="5203190"/>
              <a:ext cx="970280" cy="323850"/>
            </a:xfrm>
            <a:custGeom>
              <a:avLst/>
              <a:gdLst/>
              <a:ahLst/>
              <a:cxnLst/>
              <a:rect l="l" t="t" r="r" b="b"/>
              <a:pathLst>
                <a:path w="970280" h="323850">
                  <a:moveTo>
                    <a:pt x="0" y="323850"/>
                  </a:moveTo>
                  <a:lnTo>
                    <a:pt x="186868" y="136624"/>
                  </a:lnTo>
                  <a:lnTo>
                    <a:pt x="304323" y="40481"/>
                  </a:lnTo>
                  <a:lnTo>
                    <a:pt x="402014" y="5060"/>
                  </a:lnTo>
                  <a:lnTo>
                    <a:pt x="529590" y="0"/>
                  </a:lnTo>
                  <a:lnTo>
                    <a:pt x="585196" y="3866"/>
                  </a:lnTo>
                  <a:lnTo>
                    <a:pt x="636577" y="14808"/>
                  </a:lnTo>
                  <a:lnTo>
                    <a:pt x="684105" y="31842"/>
                  </a:lnTo>
                  <a:lnTo>
                    <a:pt x="728152" y="53983"/>
                  </a:lnTo>
                  <a:lnTo>
                    <a:pt x="769091" y="80245"/>
                  </a:lnTo>
                  <a:lnTo>
                    <a:pt x="807293" y="109645"/>
                  </a:lnTo>
                  <a:lnTo>
                    <a:pt x="843131" y="141198"/>
                  </a:lnTo>
                  <a:lnTo>
                    <a:pt x="876976" y="173918"/>
                  </a:lnTo>
                  <a:lnTo>
                    <a:pt x="909201" y="206822"/>
                  </a:lnTo>
                  <a:lnTo>
                    <a:pt x="940178" y="238924"/>
                  </a:lnTo>
                  <a:lnTo>
                    <a:pt x="970280" y="2692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776729" y="5411470"/>
              <a:ext cx="152400" cy="153670"/>
            </a:xfrm>
            <a:custGeom>
              <a:avLst/>
              <a:gdLst/>
              <a:ahLst/>
              <a:cxnLst/>
              <a:rect l="l" t="t" r="r" b="b"/>
              <a:pathLst>
                <a:path w="152400" h="153670">
                  <a:moveTo>
                    <a:pt x="77469" y="0"/>
                  </a:moveTo>
                  <a:lnTo>
                    <a:pt x="0" y="74929"/>
                  </a:lnTo>
                  <a:lnTo>
                    <a:pt x="152400" y="153669"/>
                  </a:lnTo>
                  <a:lnTo>
                    <a:pt x="774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1" name="object 31"/>
            <p:cNvSpPr/>
            <p:nvPr/>
          </p:nvSpPr>
          <p:spPr>
            <a:xfrm>
              <a:off x="592931" y="5441950"/>
              <a:ext cx="277495" cy="85090"/>
            </a:xfrm>
            <a:custGeom>
              <a:avLst/>
              <a:gdLst/>
              <a:ahLst/>
              <a:cxnLst/>
              <a:rect l="l" t="t" r="r" b="b"/>
              <a:pathLst>
                <a:path w="277494" h="85089">
                  <a:moveTo>
                    <a:pt x="277018" y="85089"/>
                  </a:moveTo>
                  <a:lnTo>
                    <a:pt x="274260" y="35897"/>
                  </a:lnTo>
                  <a:lnTo>
                    <a:pt x="254952" y="10636"/>
                  </a:lnTo>
                  <a:lnTo>
                    <a:pt x="202545" y="1329"/>
                  </a:lnTo>
                  <a:lnTo>
                    <a:pt x="100488" y="0"/>
                  </a:lnTo>
                  <a:lnTo>
                    <a:pt x="34043" y="211"/>
                  </a:lnTo>
                  <a:lnTo>
                    <a:pt x="4533" y="846"/>
                  </a:lnTo>
                  <a:lnTo>
                    <a:pt x="0" y="1905"/>
                  </a:lnTo>
                  <a:lnTo>
                    <a:pt x="8484" y="3386"/>
                  </a:lnTo>
                  <a:lnTo>
                    <a:pt x="18026" y="5291"/>
                  </a:lnTo>
                  <a:lnTo>
                    <a:pt x="16668" y="76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6890" y="5392420"/>
              <a:ext cx="165100" cy="134620"/>
            </a:xfrm>
            <a:custGeom>
              <a:avLst/>
              <a:gdLst/>
              <a:ahLst/>
              <a:cxnLst/>
              <a:rect l="l" t="t" r="r" b="b"/>
              <a:pathLst>
                <a:path w="165100" h="134620">
                  <a:moveTo>
                    <a:pt x="105409" y="0"/>
                  </a:moveTo>
                  <a:lnTo>
                    <a:pt x="0" y="134619"/>
                  </a:lnTo>
                  <a:lnTo>
                    <a:pt x="165100" y="90169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65751" y="5441950"/>
              <a:ext cx="277495" cy="85090"/>
            </a:xfrm>
            <a:custGeom>
              <a:avLst/>
              <a:gdLst/>
              <a:ahLst/>
              <a:cxnLst/>
              <a:rect l="l" t="t" r="r" b="b"/>
              <a:pathLst>
                <a:path w="277494" h="85089">
                  <a:moveTo>
                    <a:pt x="277018" y="85089"/>
                  </a:moveTo>
                  <a:lnTo>
                    <a:pt x="274260" y="35897"/>
                  </a:lnTo>
                  <a:lnTo>
                    <a:pt x="254952" y="10636"/>
                  </a:lnTo>
                  <a:lnTo>
                    <a:pt x="202545" y="1329"/>
                  </a:lnTo>
                  <a:lnTo>
                    <a:pt x="100488" y="0"/>
                  </a:lnTo>
                  <a:lnTo>
                    <a:pt x="34043" y="211"/>
                  </a:lnTo>
                  <a:lnTo>
                    <a:pt x="4533" y="846"/>
                  </a:lnTo>
                  <a:lnTo>
                    <a:pt x="0" y="1905"/>
                  </a:lnTo>
                  <a:lnTo>
                    <a:pt x="8484" y="3386"/>
                  </a:lnTo>
                  <a:lnTo>
                    <a:pt x="18026" y="5291"/>
                  </a:lnTo>
                  <a:lnTo>
                    <a:pt x="16668" y="76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489709" y="5392420"/>
              <a:ext cx="165100" cy="134620"/>
            </a:xfrm>
            <a:custGeom>
              <a:avLst/>
              <a:gdLst/>
              <a:ahLst/>
              <a:cxnLst/>
              <a:rect l="l" t="t" r="r" b="b"/>
              <a:pathLst>
                <a:path w="165100" h="134620">
                  <a:moveTo>
                    <a:pt x="105409" y="0"/>
                  </a:moveTo>
                  <a:lnTo>
                    <a:pt x="0" y="134619"/>
                  </a:lnTo>
                  <a:lnTo>
                    <a:pt x="165100" y="90169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5" name="object 35"/>
            <p:cNvSpPr/>
            <p:nvPr/>
          </p:nvSpPr>
          <p:spPr>
            <a:xfrm>
              <a:off x="869950" y="5041900"/>
              <a:ext cx="2729230" cy="485140"/>
            </a:xfrm>
            <a:custGeom>
              <a:avLst/>
              <a:gdLst/>
              <a:ahLst/>
              <a:cxnLst/>
              <a:rect l="l" t="t" r="r" b="b"/>
              <a:pathLst>
                <a:path w="2729229" h="485139">
                  <a:moveTo>
                    <a:pt x="0" y="485139"/>
                  </a:moveTo>
                  <a:lnTo>
                    <a:pt x="201374" y="204668"/>
                  </a:lnTo>
                  <a:lnTo>
                    <a:pt x="358457" y="60642"/>
                  </a:lnTo>
                  <a:lnTo>
                    <a:pt x="552211" y="7580"/>
                  </a:lnTo>
                  <a:lnTo>
                    <a:pt x="863600" y="0"/>
                  </a:lnTo>
                  <a:lnTo>
                    <a:pt x="943223" y="2151"/>
                  </a:lnTo>
                  <a:lnTo>
                    <a:pt x="1015168" y="8389"/>
                  </a:lnTo>
                  <a:lnTo>
                    <a:pt x="1079903" y="18387"/>
                  </a:lnTo>
                  <a:lnTo>
                    <a:pt x="1137897" y="31820"/>
                  </a:lnTo>
                  <a:lnTo>
                    <a:pt x="1189618" y="48363"/>
                  </a:lnTo>
                  <a:lnTo>
                    <a:pt x="1235535" y="67690"/>
                  </a:lnTo>
                  <a:lnTo>
                    <a:pt x="1276118" y="89475"/>
                  </a:lnTo>
                  <a:lnTo>
                    <a:pt x="1311835" y="113393"/>
                  </a:lnTo>
                  <a:lnTo>
                    <a:pt x="1343155" y="139119"/>
                  </a:lnTo>
                  <a:lnTo>
                    <a:pt x="1370546" y="166327"/>
                  </a:lnTo>
                  <a:lnTo>
                    <a:pt x="1415419" y="223887"/>
                  </a:lnTo>
                  <a:lnTo>
                    <a:pt x="1450205" y="283469"/>
                  </a:lnTo>
                  <a:lnTo>
                    <a:pt x="1478654" y="342468"/>
                  </a:lnTo>
                  <a:lnTo>
                    <a:pt x="1491674" y="370936"/>
                  </a:lnTo>
                  <a:lnTo>
                    <a:pt x="1504516" y="398281"/>
                  </a:lnTo>
                  <a:lnTo>
                    <a:pt x="1517650" y="424180"/>
                  </a:lnTo>
                </a:path>
                <a:path w="2729229" h="485139">
                  <a:moveTo>
                    <a:pt x="1583689" y="485139"/>
                  </a:moveTo>
                  <a:lnTo>
                    <a:pt x="1693465" y="275887"/>
                  </a:lnTo>
                  <a:lnTo>
                    <a:pt x="1785620" y="168433"/>
                  </a:lnTo>
                  <a:lnTo>
                    <a:pt x="1910159" y="128845"/>
                  </a:lnTo>
                  <a:lnTo>
                    <a:pt x="2117090" y="123189"/>
                  </a:lnTo>
                  <a:lnTo>
                    <a:pt x="2189640" y="125691"/>
                  </a:lnTo>
                  <a:lnTo>
                    <a:pt x="2255768" y="132857"/>
                  </a:lnTo>
                  <a:lnTo>
                    <a:pt x="2315969" y="144183"/>
                  </a:lnTo>
                  <a:lnTo>
                    <a:pt x="2370741" y="159164"/>
                  </a:lnTo>
                  <a:lnTo>
                    <a:pt x="2420582" y="177294"/>
                  </a:lnTo>
                  <a:lnTo>
                    <a:pt x="2465988" y="198068"/>
                  </a:lnTo>
                  <a:lnTo>
                    <a:pt x="2507456" y="220980"/>
                  </a:lnTo>
                  <a:lnTo>
                    <a:pt x="2545483" y="245524"/>
                  </a:lnTo>
                  <a:lnTo>
                    <a:pt x="2580567" y="271196"/>
                  </a:lnTo>
                  <a:lnTo>
                    <a:pt x="2613204" y="297491"/>
                  </a:lnTo>
                  <a:lnTo>
                    <a:pt x="2643892" y="323901"/>
                  </a:lnTo>
                  <a:lnTo>
                    <a:pt x="2673127" y="349923"/>
                  </a:lnTo>
                  <a:lnTo>
                    <a:pt x="2701408" y="375051"/>
                  </a:lnTo>
                  <a:lnTo>
                    <a:pt x="2729229" y="39878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6" name="object 36"/>
            <p:cNvSpPr/>
            <p:nvPr/>
          </p:nvSpPr>
          <p:spPr>
            <a:xfrm>
              <a:off x="3536950" y="5378450"/>
              <a:ext cx="156210" cy="148590"/>
            </a:xfrm>
            <a:custGeom>
              <a:avLst/>
              <a:gdLst/>
              <a:ahLst/>
              <a:cxnLst/>
              <a:rect l="l" t="t" r="r" b="b"/>
              <a:pathLst>
                <a:path w="156210" h="148589">
                  <a:moveTo>
                    <a:pt x="71120" y="0"/>
                  </a:moveTo>
                  <a:lnTo>
                    <a:pt x="0" y="81280"/>
                  </a:lnTo>
                  <a:lnTo>
                    <a:pt x="156210" y="148589"/>
                  </a:lnTo>
                  <a:lnTo>
                    <a:pt x="71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7" name="object 37"/>
            <p:cNvSpPr/>
            <p:nvPr/>
          </p:nvSpPr>
          <p:spPr>
            <a:xfrm>
              <a:off x="3169919" y="5345430"/>
              <a:ext cx="523240" cy="181610"/>
            </a:xfrm>
            <a:custGeom>
              <a:avLst/>
              <a:gdLst/>
              <a:ahLst/>
              <a:cxnLst/>
              <a:rect l="l" t="t" r="r" b="b"/>
              <a:pathLst>
                <a:path w="523239" h="181610">
                  <a:moveTo>
                    <a:pt x="523240" y="181610"/>
                  </a:moveTo>
                  <a:lnTo>
                    <a:pt x="418425" y="76616"/>
                  </a:lnTo>
                  <a:lnTo>
                    <a:pt x="346709" y="22701"/>
                  </a:lnTo>
                  <a:lnTo>
                    <a:pt x="274994" y="2837"/>
                  </a:lnTo>
                  <a:lnTo>
                    <a:pt x="170180" y="0"/>
                  </a:lnTo>
                  <a:lnTo>
                    <a:pt x="98924" y="2722"/>
                  </a:lnTo>
                  <a:lnTo>
                    <a:pt x="56068" y="10348"/>
                  </a:lnTo>
                  <a:lnTo>
                    <a:pt x="33178" y="22066"/>
                  </a:lnTo>
                  <a:lnTo>
                    <a:pt x="21825" y="37065"/>
                  </a:lnTo>
                  <a:lnTo>
                    <a:pt x="13576" y="54533"/>
                  </a:lnTo>
                  <a:lnTo>
                    <a:pt x="0" y="73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8" name="object 38"/>
            <p:cNvSpPr/>
            <p:nvPr/>
          </p:nvSpPr>
          <p:spPr>
            <a:xfrm>
              <a:off x="2322830" y="5363210"/>
              <a:ext cx="916940" cy="220979"/>
            </a:xfrm>
            <a:custGeom>
              <a:avLst/>
              <a:gdLst/>
              <a:ahLst/>
              <a:cxnLst/>
              <a:rect l="l" t="t" r="r" b="b"/>
              <a:pathLst>
                <a:path w="916939" h="220979">
                  <a:moveTo>
                    <a:pt x="116840" y="220980"/>
                  </a:moveTo>
                  <a:lnTo>
                    <a:pt x="97790" y="50800"/>
                  </a:lnTo>
                  <a:lnTo>
                    <a:pt x="0" y="96520"/>
                  </a:lnTo>
                  <a:lnTo>
                    <a:pt x="116840" y="220980"/>
                  </a:lnTo>
                  <a:close/>
                </a:path>
                <a:path w="916939" h="220979">
                  <a:moveTo>
                    <a:pt x="916940" y="63500"/>
                  </a:moveTo>
                  <a:lnTo>
                    <a:pt x="829310" y="0"/>
                  </a:lnTo>
                  <a:lnTo>
                    <a:pt x="778510" y="163830"/>
                  </a:lnTo>
                  <a:lnTo>
                    <a:pt x="91694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668737" y="4367585"/>
            <a:ext cx="4353189" cy="1092607"/>
          </a:xfrm>
          <a:prstGeom prst="rect">
            <a:avLst/>
          </a:prstGeom>
          <a:ln w="3175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11">
              <a:latin typeface="Times New Roman"/>
              <a:cs typeface="Times New Roman"/>
            </a:endParaRPr>
          </a:p>
          <a:p>
            <a:pPr marL="200384">
              <a:spcBef>
                <a:spcPts val="2063"/>
              </a:spcBef>
            </a:pPr>
            <a:r>
              <a:rPr sz="2539" dirty="0">
                <a:solidFill>
                  <a:srgbClr val="3B3B3B"/>
                </a:solidFill>
                <a:latin typeface="Liberation Sans"/>
                <a:cs typeface="Liberation Sans"/>
              </a:rPr>
              <a:t>I saw a girl </a:t>
            </a:r>
            <a:r>
              <a:rPr sz="2539" spc="-5" dirty="0">
                <a:solidFill>
                  <a:srgbClr val="3B3B3B"/>
                </a:solidFill>
                <a:latin typeface="Liberation Sans"/>
                <a:cs typeface="Liberation Sans"/>
              </a:rPr>
              <a:t>with </a:t>
            </a:r>
            <a:r>
              <a:rPr sz="2539" dirty="0">
                <a:solidFill>
                  <a:srgbClr val="3B3B3B"/>
                </a:solidFill>
                <a:latin typeface="Liberation Sans"/>
                <a:cs typeface="Liberation Sans"/>
              </a:rPr>
              <a:t>a</a:t>
            </a:r>
            <a:r>
              <a:rPr sz="2539" spc="-59" dirty="0">
                <a:solidFill>
                  <a:srgbClr val="3B3B3B"/>
                </a:solidFill>
                <a:latin typeface="Liberation Sans"/>
                <a:cs typeface="Liberation Sans"/>
              </a:rPr>
              <a:t> </a:t>
            </a:r>
            <a:r>
              <a:rPr sz="2539" spc="-5" dirty="0">
                <a:solidFill>
                  <a:srgbClr val="3B3B3B"/>
                </a:solidFill>
                <a:latin typeface="Liberation Sans"/>
                <a:cs typeface="Liberation Sans"/>
              </a:rPr>
              <a:t>telescope</a:t>
            </a:r>
            <a:endParaRPr sz="2539">
              <a:latin typeface="Liberation Sans"/>
              <a:cs typeface="Liberation San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006168" y="4686011"/>
            <a:ext cx="2881972" cy="363342"/>
            <a:chOff x="5520690" y="5164454"/>
            <a:chExt cx="3178175" cy="400685"/>
          </a:xfrm>
        </p:grpSpPr>
        <p:sp>
          <p:nvSpPr>
            <p:cNvPr id="41" name="object 41"/>
            <p:cNvSpPr/>
            <p:nvPr/>
          </p:nvSpPr>
          <p:spPr>
            <a:xfrm>
              <a:off x="5873750" y="5203189"/>
              <a:ext cx="971550" cy="323850"/>
            </a:xfrm>
            <a:custGeom>
              <a:avLst/>
              <a:gdLst/>
              <a:ahLst/>
              <a:cxnLst/>
              <a:rect l="l" t="t" r="r" b="b"/>
              <a:pathLst>
                <a:path w="971550" h="323850">
                  <a:moveTo>
                    <a:pt x="0" y="323850"/>
                  </a:moveTo>
                  <a:lnTo>
                    <a:pt x="186868" y="136624"/>
                  </a:lnTo>
                  <a:lnTo>
                    <a:pt x="304323" y="40481"/>
                  </a:lnTo>
                  <a:lnTo>
                    <a:pt x="402014" y="5060"/>
                  </a:lnTo>
                  <a:lnTo>
                    <a:pt x="529589" y="0"/>
                  </a:lnTo>
                  <a:lnTo>
                    <a:pt x="585197" y="3866"/>
                  </a:lnTo>
                  <a:lnTo>
                    <a:pt x="636584" y="14808"/>
                  </a:lnTo>
                  <a:lnTo>
                    <a:pt x="684131" y="31842"/>
                  </a:lnTo>
                  <a:lnTo>
                    <a:pt x="728213" y="53983"/>
                  </a:lnTo>
                  <a:lnTo>
                    <a:pt x="769210" y="80245"/>
                  </a:lnTo>
                  <a:lnTo>
                    <a:pt x="807499" y="109645"/>
                  </a:lnTo>
                  <a:lnTo>
                    <a:pt x="843458" y="141198"/>
                  </a:lnTo>
                  <a:lnTo>
                    <a:pt x="877465" y="173918"/>
                  </a:lnTo>
                  <a:lnTo>
                    <a:pt x="909897" y="206822"/>
                  </a:lnTo>
                  <a:lnTo>
                    <a:pt x="941132" y="238924"/>
                  </a:lnTo>
                  <a:lnTo>
                    <a:pt x="971550" y="2692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2" name="object 42"/>
            <p:cNvSpPr/>
            <p:nvPr/>
          </p:nvSpPr>
          <p:spPr>
            <a:xfrm>
              <a:off x="6781800" y="5411469"/>
              <a:ext cx="151130" cy="153670"/>
            </a:xfrm>
            <a:custGeom>
              <a:avLst/>
              <a:gdLst/>
              <a:ahLst/>
              <a:cxnLst/>
              <a:rect l="l" t="t" r="r" b="b"/>
              <a:pathLst>
                <a:path w="151129" h="153670">
                  <a:moveTo>
                    <a:pt x="77470" y="0"/>
                  </a:moveTo>
                  <a:lnTo>
                    <a:pt x="0" y="74929"/>
                  </a:lnTo>
                  <a:lnTo>
                    <a:pt x="151129" y="153669"/>
                  </a:lnTo>
                  <a:lnTo>
                    <a:pt x="774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3" name="object 43"/>
            <p:cNvSpPr/>
            <p:nvPr/>
          </p:nvSpPr>
          <p:spPr>
            <a:xfrm>
              <a:off x="5597842" y="5441949"/>
              <a:ext cx="276225" cy="85090"/>
            </a:xfrm>
            <a:custGeom>
              <a:avLst/>
              <a:gdLst/>
              <a:ahLst/>
              <a:cxnLst/>
              <a:rect l="l" t="t" r="r" b="b"/>
              <a:pathLst>
                <a:path w="276225" h="85089">
                  <a:moveTo>
                    <a:pt x="275907" y="85089"/>
                  </a:moveTo>
                  <a:lnTo>
                    <a:pt x="273149" y="35897"/>
                  </a:lnTo>
                  <a:lnTo>
                    <a:pt x="253841" y="10636"/>
                  </a:lnTo>
                  <a:lnTo>
                    <a:pt x="201433" y="1329"/>
                  </a:lnTo>
                  <a:lnTo>
                    <a:pt x="99377" y="0"/>
                  </a:lnTo>
                  <a:lnTo>
                    <a:pt x="33466" y="211"/>
                  </a:lnTo>
                  <a:lnTo>
                    <a:pt x="4315" y="846"/>
                  </a:lnTo>
                  <a:lnTo>
                    <a:pt x="0" y="1905"/>
                  </a:lnTo>
                  <a:lnTo>
                    <a:pt x="8596" y="3386"/>
                  </a:lnTo>
                  <a:lnTo>
                    <a:pt x="18179" y="5291"/>
                  </a:lnTo>
                  <a:lnTo>
                    <a:pt x="16827" y="76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4" name="object 44"/>
            <p:cNvSpPr/>
            <p:nvPr/>
          </p:nvSpPr>
          <p:spPr>
            <a:xfrm>
              <a:off x="5520690" y="5392419"/>
              <a:ext cx="165100" cy="134620"/>
            </a:xfrm>
            <a:custGeom>
              <a:avLst/>
              <a:gdLst/>
              <a:ahLst/>
              <a:cxnLst/>
              <a:rect l="l" t="t" r="r" b="b"/>
              <a:pathLst>
                <a:path w="165100" h="134620">
                  <a:moveTo>
                    <a:pt x="105410" y="0"/>
                  </a:moveTo>
                  <a:lnTo>
                    <a:pt x="0" y="134619"/>
                  </a:lnTo>
                  <a:lnTo>
                    <a:pt x="165100" y="90169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5" name="object 45"/>
            <p:cNvSpPr/>
            <p:nvPr/>
          </p:nvSpPr>
          <p:spPr>
            <a:xfrm>
              <a:off x="6570662" y="5441949"/>
              <a:ext cx="276225" cy="85090"/>
            </a:xfrm>
            <a:custGeom>
              <a:avLst/>
              <a:gdLst/>
              <a:ahLst/>
              <a:cxnLst/>
              <a:rect l="l" t="t" r="r" b="b"/>
              <a:pathLst>
                <a:path w="276225" h="85089">
                  <a:moveTo>
                    <a:pt x="275907" y="85089"/>
                  </a:moveTo>
                  <a:lnTo>
                    <a:pt x="273149" y="35897"/>
                  </a:lnTo>
                  <a:lnTo>
                    <a:pt x="253841" y="10636"/>
                  </a:lnTo>
                  <a:lnTo>
                    <a:pt x="201433" y="1329"/>
                  </a:lnTo>
                  <a:lnTo>
                    <a:pt x="99377" y="0"/>
                  </a:lnTo>
                  <a:lnTo>
                    <a:pt x="33466" y="211"/>
                  </a:lnTo>
                  <a:lnTo>
                    <a:pt x="4315" y="846"/>
                  </a:lnTo>
                  <a:lnTo>
                    <a:pt x="0" y="1905"/>
                  </a:lnTo>
                  <a:lnTo>
                    <a:pt x="8596" y="3386"/>
                  </a:lnTo>
                  <a:lnTo>
                    <a:pt x="18179" y="5291"/>
                  </a:lnTo>
                  <a:lnTo>
                    <a:pt x="16827" y="76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6" name="object 46"/>
            <p:cNvSpPr/>
            <p:nvPr/>
          </p:nvSpPr>
          <p:spPr>
            <a:xfrm>
              <a:off x="6493510" y="5392419"/>
              <a:ext cx="165100" cy="134620"/>
            </a:xfrm>
            <a:custGeom>
              <a:avLst/>
              <a:gdLst/>
              <a:ahLst/>
              <a:cxnLst/>
              <a:rect l="l" t="t" r="r" b="b"/>
              <a:pathLst>
                <a:path w="165100" h="134620">
                  <a:moveTo>
                    <a:pt x="105410" y="0"/>
                  </a:moveTo>
                  <a:lnTo>
                    <a:pt x="0" y="134619"/>
                  </a:lnTo>
                  <a:lnTo>
                    <a:pt x="165099" y="90169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7" name="object 47"/>
            <p:cNvSpPr/>
            <p:nvPr/>
          </p:nvSpPr>
          <p:spPr>
            <a:xfrm>
              <a:off x="7458710" y="5165089"/>
              <a:ext cx="1144270" cy="361950"/>
            </a:xfrm>
            <a:custGeom>
              <a:avLst/>
              <a:gdLst/>
              <a:ahLst/>
              <a:cxnLst/>
              <a:rect l="l" t="t" r="r" b="b"/>
              <a:pathLst>
                <a:path w="1144270" h="361950">
                  <a:moveTo>
                    <a:pt x="0" y="361950"/>
                  </a:moveTo>
                  <a:lnTo>
                    <a:pt x="109775" y="152697"/>
                  </a:lnTo>
                  <a:lnTo>
                    <a:pt x="201930" y="45243"/>
                  </a:lnTo>
                  <a:lnTo>
                    <a:pt x="326469" y="5655"/>
                  </a:lnTo>
                  <a:lnTo>
                    <a:pt x="533400" y="0"/>
                  </a:lnTo>
                  <a:lnTo>
                    <a:pt x="605715" y="2501"/>
                  </a:lnTo>
                  <a:lnTo>
                    <a:pt x="671674" y="9667"/>
                  </a:lnTo>
                  <a:lnTo>
                    <a:pt x="731762" y="20993"/>
                  </a:lnTo>
                  <a:lnTo>
                    <a:pt x="786466" y="35974"/>
                  </a:lnTo>
                  <a:lnTo>
                    <a:pt x="836272" y="54104"/>
                  </a:lnTo>
                  <a:lnTo>
                    <a:pt x="881665" y="74878"/>
                  </a:lnTo>
                  <a:lnTo>
                    <a:pt x="923131" y="97790"/>
                  </a:lnTo>
                  <a:lnTo>
                    <a:pt x="961156" y="122334"/>
                  </a:lnTo>
                  <a:lnTo>
                    <a:pt x="996227" y="148006"/>
                  </a:lnTo>
                  <a:lnTo>
                    <a:pt x="1028829" y="174301"/>
                  </a:lnTo>
                  <a:lnTo>
                    <a:pt x="1059448" y="200711"/>
                  </a:lnTo>
                  <a:lnTo>
                    <a:pt x="1088571" y="226733"/>
                  </a:lnTo>
                  <a:lnTo>
                    <a:pt x="1116683" y="251861"/>
                  </a:lnTo>
                  <a:lnTo>
                    <a:pt x="1144270" y="27559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8" name="object 48"/>
            <p:cNvSpPr/>
            <p:nvPr/>
          </p:nvSpPr>
          <p:spPr>
            <a:xfrm>
              <a:off x="8540750" y="5378449"/>
              <a:ext cx="157480" cy="148590"/>
            </a:xfrm>
            <a:custGeom>
              <a:avLst/>
              <a:gdLst/>
              <a:ahLst/>
              <a:cxnLst/>
              <a:rect l="l" t="t" r="r" b="b"/>
              <a:pathLst>
                <a:path w="157479" h="148589">
                  <a:moveTo>
                    <a:pt x="71120" y="0"/>
                  </a:moveTo>
                  <a:lnTo>
                    <a:pt x="0" y="81280"/>
                  </a:lnTo>
                  <a:lnTo>
                    <a:pt x="157479" y="148589"/>
                  </a:lnTo>
                  <a:lnTo>
                    <a:pt x="71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9" name="object 49"/>
            <p:cNvSpPr/>
            <p:nvPr/>
          </p:nvSpPr>
          <p:spPr>
            <a:xfrm>
              <a:off x="8174990" y="5345429"/>
              <a:ext cx="523240" cy="181610"/>
            </a:xfrm>
            <a:custGeom>
              <a:avLst/>
              <a:gdLst/>
              <a:ahLst/>
              <a:cxnLst/>
              <a:rect l="l" t="t" r="r" b="b"/>
              <a:pathLst>
                <a:path w="523240" h="181610">
                  <a:moveTo>
                    <a:pt x="523239" y="181610"/>
                  </a:moveTo>
                  <a:lnTo>
                    <a:pt x="418425" y="76616"/>
                  </a:lnTo>
                  <a:lnTo>
                    <a:pt x="346709" y="22701"/>
                  </a:lnTo>
                  <a:lnTo>
                    <a:pt x="274994" y="2837"/>
                  </a:lnTo>
                  <a:lnTo>
                    <a:pt x="170179" y="0"/>
                  </a:lnTo>
                  <a:lnTo>
                    <a:pt x="98924" y="2722"/>
                  </a:lnTo>
                  <a:lnTo>
                    <a:pt x="56068" y="10348"/>
                  </a:lnTo>
                  <a:lnTo>
                    <a:pt x="33178" y="22066"/>
                  </a:lnTo>
                  <a:lnTo>
                    <a:pt x="21825" y="37065"/>
                  </a:lnTo>
                  <a:lnTo>
                    <a:pt x="13576" y="54533"/>
                  </a:lnTo>
                  <a:lnTo>
                    <a:pt x="0" y="73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0" name="object 50"/>
            <p:cNvSpPr/>
            <p:nvPr/>
          </p:nvSpPr>
          <p:spPr>
            <a:xfrm>
              <a:off x="8105140" y="5363209"/>
              <a:ext cx="138430" cy="163830"/>
            </a:xfrm>
            <a:custGeom>
              <a:avLst/>
              <a:gdLst/>
              <a:ahLst/>
              <a:cxnLst/>
              <a:rect l="l" t="t" r="r" b="b"/>
              <a:pathLst>
                <a:path w="138429" h="163829">
                  <a:moveTo>
                    <a:pt x="50800" y="0"/>
                  </a:moveTo>
                  <a:lnTo>
                    <a:pt x="0" y="163829"/>
                  </a:lnTo>
                  <a:lnTo>
                    <a:pt x="138429" y="63500"/>
                  </a:lnTo>
                  <a:lnTo>
                    <a:pt x="50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1" name="object 51"/>
            <p:cNvSpPr/>
            <p:nvPr/>
          </p:nvSpPr>
          <p:spPr>
            <a:xfrm>
              <a:off x="6858000" y="5330189"/>
              <a:ext cx="591820" cy="228600"/>
            </a:xfrm>
            <a:custGeom>
              <a:avLst/>
              <a:gdLst/>
              <a:ahLst/>
              <a:cxnLst/>
              <a:rect l="l" t="t" r="r" b="b"/>
              <a:pathLst>
                <a:path w="591820" h="228600">
                  <a:moveTo>
                    <a:pt x="0" y="228600"/>
                  </a:moveTo>
                  <a:lnTo>
                    <a:pt x="74711" y="96440"/>
                  </a:lnTo>
                  <a:lnTo>
                    <a:pt x="130968" y="28575"/>
                  </a:lnTo>
                  <a:lnTo>
                    <a:pt x="196988" y="3571"/>
                  </a:lnTo>
                  <a:lnTo>
                    <a:pt x="300990" y="0"/>
                  </a:lnTo>
                  <a:lnTo>
                    <a:pt x="368685" y="4406"/>
                  </a:lnTo>
                  <a:lnTo>
                    <a:pt x="422517" y="16587"/>
                  </a:lnTo>
                  <a:lnTo>
                    <a:pt x="465575" y="34989"/>
                  </a:lnTo>
                  <a:lnTo>
                    <a:pt x="500946" y="58057"/>
                  </a:lnTo>
                  <a:lnTo>
                    <a:pt x="531719" y="84234"/>
                  </a:lnTo>
                  <a:lnTo>
                    <a:pt x="560980" y="111967"/>
                  </a:lnTo>
                  <a:lnTo>
                    <a:pt x="591820" y="1397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2" name="object 52"/>
            <p:cNvSpPr/>
            <p:nvPr/>
          </p:nvSpPr>
          <p:spPr>
            <a:xfrm>
              <a:off x="7387590" y="5408929"/>
              <a:ext cx="156210" cy="149860"/>
            </a:xfrm>
            <a:custGeom>
              <a:avLst/>
              <a:gdLst/>
              <a:ahLst/>
              <a:cxnLst/>
              <a:rect l="l" t="t" r="r" b="b"/>
              <a:pathLst>
                <a:path w="156209" h="149860">
                  <a:moveTo>
                    <a:pt x="73659" y="0"/>
                  </a:moveTo>
                  <a:lnTo>
                    <a:pt x="0" y="80010"/>
                  </a:lnTo>
                  <a:lnTo>
                    <a:pt x="156209" y="149860"/>
                  </a:lnTo>
                  <a:lnTo>
                    <a:pt x="736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88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52601"/>
            <a:ext cx="8458200" cy="12191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Dependency syntax postulates that syntactic structure consists of lexical items linked by binary asymmetric relations (“arrows”) called dependencies</a:t>
            </a:r>
            <a:endParaRPr lang="en-US" dirty="0"/>
          </a:p>
        </p:txBody>
      </p:sp>
      <p:sp>
        <p:nvSpPr>
          <p:cNvPr id="92" name="Text Placeholder 91"/>
          <p:cNvSpPr>
            <a:spLocks noGrp="1"/>
          </p:cNvSpPr>
          <p:nvPr>
            <p:ph type="body" sz="half" idx="2"/>
          </p:nvPr>
        </p:nvSpPr>
        <p:spPr>
          <a:xfrm>
            <a:off x="304800" y="3581400"/>
            <a:ext cx="2743200" cy="26670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The arrows are commonly </a:t>
            </a:r>
            <a:r>
              <a:rPr lang="en-US" dirty="0" smtClean="0">
                <a:solidFill>
                  <a:srgbClr val="35ACA2"/>
                </a:solidFill>
              </a:rPr>
              <a:t>typed </a:t>
            </a:r>
            <a:r>
              <a:rPr lang="en-US" dirty="0" smtClean="0"/>
              <a:t>with the name of grammatical relations (subject, prepositional object, apposition, etc.)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482"/>
            <a:ext cx="7467600" cy="990600"/>
          </a:xfrm>
        </p:spPr>
        <p:txBody>
          <a:bodyPr/>
          <a:lstStyle/>
          <a:p>
            <a:r>
              <a:rPr lang="en-US" sz="3200" dirty="0" smtClean="0"/>
              <a:t>Dependency Grammar and </a:t>
            </a:r>
            <a:br>
              <a:rPr lang="en-US" sz="3200" dirty="0" smtClean="0"/>
            </a:br>
            <a:r>
              <a:rPr lang="en-US" sz="3200" dirty="0" smtClean="0"/>
              <a:t>Dependency Structure</a:t>
            </a:r>
            <a:endParaRPr lang="en-US" sz="3200" dirty="0"/>
          </a:p>
        </p:txBody>
      </p:sp>
      <p:grpSp>
        <p:nvGrpSpPr>
          <p:cNvPr id="91" name="Group 90"/>
          <p:cNvGrpSpPr/>
          <p:nvPr/>
        </p:nvGrpSpPr>
        <p:grpSpPr>
          <a:xfrm>
            <a:off x="3429000" y="2895600"/>
            <a:ext cx="5411788" cy="3646488"/>
            <a:chOff x="1708150" y="2703513"/>
            <a:chExt cx="5608638" cy="3990975"/>
          </a:xfrm>
        </p:grpSpPr>
        <p:sp>
          <p:nvSpPr>
            <p:cNvPr id="50" name="Line 15"/>
            <p:cNvSpPr>
              <a:spLocks noChangeShapeType="1"/>
            </p:cNvSpPr>
            <p:nvPr/>
          </p:nvSpPr>
          <p:spPr bwMode="auto">
            <a:xfrm>
              <a:off x="3992563" y="3051176"/>
              <a:ext cx="0" cy="6223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 Box 16"/>
            <p:cNvSpPr txBox="1">
              <a:spLocks noChangeArrowheads="1"/>
            </p:cNvSpPr>
            <p:nvPr/>
          </p:nvSpPr>
          <p:spPr bwMode="auto">
            <a:xfrm>
              <a:off x="3338513" y="2703513"/>
              <a:ext cx="15557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submitted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2" name="Text Box 17"/>
            <p:cNvSpPr txBox="1">
              <a:spLocks noChangeArrowheads="1"/>
            </p:cNvSpPr>
            <p:nvPr/>
          </p:nvSpPr>
          <p:spPr bwMode="auto">
            <a:xfrm>
              <a:off x="2087563" y="3551238"/>
              <a:ext cx="946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Bills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3" name="Text Box 18"/>
            <p:cNvSpPr txBox="1">
              <a:spLocks noChangeArrowheads="1"/>
            </p:cNvSpPr>
            <p:nvPr/>
          </p:nvSpPr>
          <p:spPr bwMode="auto">
            <a:xfrm>
              <a:off x="3636963" y="3567113"/>
              <a:ext cx="7937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were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4" name="Text Box 19"/>
            <p:cNvSpPr txBox="1">
              <a:spLocks noChangeArrowheads="1"/>
            </p:cNvSpPr>
            <p:nvPr/>
          </p:nvSpPr>
          <p:spPr bwMode="auto">
            <a:xfrm>
              <a:off x="4900613" y="4294188"/>
              <a:ext cx="15557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Brownback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5" name="Text Box 20"/>
            <p:cNvSpPr txBox="1">
              <a:spLocks noChangeArrowheads="1"/>
            </p:cNvSpPr>
            <p:nvPr/>
          </p:nvSpPr>
          <p:spPr bwMode="auto">
            <a:xfrm>
              <a:off x="4092575" y="4979988"/>
              <a:ext cx="13319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Lucida Sans" charset="0"/>
                </a:rPr>
                <a:t> </a:t>
              </a: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Senator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6" name="Text Box 21"/>
            <p:cNvSpPr txBox="1">
              <a:spLocks noChangeArrowheads="1"/>
            </p:cNvSpPr>
            <p:nvPr/>
          </p:nvSpPr>
          <p:spPr bwMode="auto">
            <a:xfrm>
              <a:off x="1881188" y="3090863"/>
              <a:ext cx="1295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rPr>
                <a:t>nsubjpass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7" name="Text Box 22"/>
            <p:cNvSpPr txBox="1">
              <a:spLocks noChangeArrowheads="1"/>
            </p:cNvSpPr>
            <p:nvPr/>
          </p:nvSpPr>
          <p:spPr bwMode="auto">
            <a:xfrm>
              <a:off x="3924300" y="3098801"/>
              <a:ext cx="10906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rPr>
                <a:t>auxpass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8" name="Text Box 23"/>
            <p:cNvSpPr txBox="1">
              <a:spLocks noChangeArrowheads="1"/>
            </p:cNvSpPr>
            <p:nvPr/>
          </p:nvSpPr>
          <p:spPr bwMode="auto">
            <a:xfrm>
              <a:off x="5264150" y="3049588"/>
              <a:ext cx="692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rPr>
                <a:t>prep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9" name="Text Box 24"/>
            <p:cNvSpPr txBox="1">
              <a:spLocks noChangeArrowheads="1"/>
            </p:cNvSpPr>
            <p:nvPr/>
          </p:nvSpPr>
          <p:spPr bwMode="auto">
            <a:xfrm>
              <a:off x="4910138" y="4568826"/>
              <a:ext cx="4683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rPr>
                <a:t>nn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  <a:cs typeface="ＭＳ Ｐゴシック" charset="0"/>
              </a:endParaRPr>
            </a:p>
          </p:txBody>
        </p:sp>
        <p:sp>
          <p:nvSpPr>
            <p:cNvPr id="60" name="Line 29"/>
            <p:cNvSpPr>
              <a:spLocks noChangeShapeType="1"/>
            </p:cNvSpPr>
            <p:nvPr/>
          </p:nvSpPr>
          <p:spPr bwMode="auto">
            <a:xfrm flipH="1">
              <a:off x="2684463" y="3089276"/>
              <a:ext cx="927100" cy="533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30"/>
            <p:cNvSpPr>
              <a:spLocks noChangeShapeType="1"/>
            </p:cNvSpPr>
            <p:nvPr/>
          </p:nvSpPr>
          <p:spPr bwMode="auto">
            <a:xfrm>
              <a:off x="4788047" y="3081997"/>
              <a:ext cx="850900" cy="6223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2" name="Group 39"/>
            <p:cNvGrpSpPr>
              <a:grpSpLocks/>
            </p:cNvGrpSpPr>
            <p:nvPr/>
          </p:nvGrpSpPr>
          <p:grpSpPr bwMode="auto">
            <a:xfrm>
              <a:off x="2544763" y="5202238"/>
              <a:ext cx="1968500" cy="755650"/>
              <a:chOff x="969" y="2714"/>
              <a:chExt cx="1240" cy="476"/>
            </a:xfrm>
          </p:grpSpPr>
          <p:sp>
            <p:nvSpPr>
              <p:cNvPr id="88" name="Text Box 27"/>
              <p:cNvSpPr txBox="1">
                <a:spLocks noChangeArrowheads="1"/>
              </p:cNvSpPr>
              <p:nvPr/>
            </p:nvSpPr>
            <p:spPr bwMode="auto">
              <a:xfrm>
                <a:off x="1037" y="2940"/>
                <a:ext cx="117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urier" charset="0"/>
                  </a:rPr>
                  <a:t>immigration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endParaRPr>
              </a:p>
            </p:txBody>
          </p:sp>
          <p:sp>
            <p:nvSpPr>
              <p:cNvPr id="89" name="Text Box 28"/>
              <p:cNvSpPr txBox="1">
                <a:spLocks noChangeArrowheads="1"/>
              </p:cNvSpPr>
              <p:nvPr/>
            </p:nvSpPr>
            <p:spPr bwMode="auto">
              <a:xfrm>
                <a:off x="1074" y="2714"/>
                <a:ext cx="40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Sans" charset="0"/>
                    <a:cs typeface="ＭＳ Ｐゴシック" charset="0"/>
                  </a:rPr>
                  <a:t>conj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endParaRPr>
              </a:p>
            </p:txBody>
          </p:sp>
          <p:sp>
            <p:nvSpPr>
              <p:cNvPr id="90" name="Line 33"/>
              <p:cNvSpPr>
                <a:spLocks noChangeShapeType="1"/>
              </p:cNvSpPr>
              <p:nvPr/>
            </p:nvSpPr>
            <p:spPr bwMode="auto">
              <a:xfrm>
                <a:off x="969" y="2759"/>
                <a:ext cx="256" cy="24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3" name="Text Box 26"/>
            <p:cNvSpPr txBox="1">
              <a:spLocks noChangeArrowheads="1"/>
            </p:cNvSpPr>
            <p:nvPr/>
          </p:nvSpPr>
          <p:spPr bwMode="auto">
            <a:xfrm>
              <a:off x="5314950" y="3554413"/>
              <a:ext cx="4889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by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64" name="Line 36"/>
            <p:cNvSpPr>
              <a:spLocks noChangeShapeType="1"/>
            </p:cNvSpPr>
            <p:nvPr/>
          </p:nvSpPr>
          <p:spPr bwMode="auto">
            <a:xfrm>
              <a:off x="5618163" y="3965576"/>
              <a:ext cx="0" cy="3937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Text Box 37"/>
            <p:cNvSpPr txBox="1">
              <a:spLocks noChangeArrowheads="1"/>
            </p:cNvSpPr>
            <p:nvPr/>
          </p:nvSpPr>
          <p:spPr bwMode="auto">
            <a:xfrm>
              <a:off x="1889125" y="5164138"/>
              <a:ext cx="41433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rPr>
                <a:t>cc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  <a:cs typeface="ＭＳ Ｐゴシック" charset="0"/>
              </a:endParaRPr>
            </a:p>
          </p:txBody>
        </p:sp>
        <p:sp>
          <p:nvSpPr>
            <p:cNvPr id="66" name="Line 38"/>
            <p:cNvSpPr>
              <a:spLocks noChangeShapeType="1"/>
            </p:cNvSpPr>
            <p:nvPr/>
          </p:nvSpPr>
          <p:spPr bwMode="auto">
            <a:xfrm flipH="1">
              <a:off x="2074863" y="5286376"/>
              <a:ext cx="406400" cy="384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Text Box 40"/>
            <p:cNvSpPr txBox="1">
              <a:spLocks noChangeArrowheads="1"/>
            </p:cNvSpPr>
            <p:nvPr/>
          </p:nvSpPr>
          <p:spPr bwMode="auto">
            <a:xfrm>
              <a:off x="1708150" y="5561013"/>
              <a:ext cx="6413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and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68" name="Line 41"/>
            <p:cNvSpPr>
              <a:spLocks noChangeShapeType="1"/>
            </p:cNvSpPr>
            <p:nvPr/>
          </p:nvSpPr>
          <p:spPr bwMode="auto">
            <a:xfrm flipH="1">
              <a:off x="5135563" y="4676776"/>
              <a:ext cx="406400" cy="384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43"/>
            <p:cNvSpPr>
              <a:spLocks noChangeShapeType="1"/>
            </p:cNvSpPr>
            <p:nvPr/>
          </p:nvSpPr>
          <p:spPr bwMode="auto">
            <a:xfrm>
              <a:off x="5630863" y="4676776"/>
              <a:ext cx="406400" cy="384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0" name="Group 51"/>
            <p:cNvGrpSpPr>
              <a:grpSpLocks/>
            </p:cNvGrpSpPr>
            <p:nvPr/>
          </p:nvGrpSpPr>
          <p:grpSpPr bwMode="auto">
            <a:xfrm>
              <a:off x="1849438" y="3868738"/>
              <a:ext cx="1222375" cy="1416050"/>
              <a:chOff x="427" y="1874"/>
              <a:chExt cx="770" cy="892"/>
            </a:xfrm>
          </p:grpSpPr>
          <p:sp>
            <p:nvSpPr>
              <p:cNvPr id="82" name="Text Box 34"/>
              <p:cNvSpPr txBox="1">
                <a:spLocks noChangeArrowheads="1"/>
              </p:cNvSpPr>
              <p:nvPr/>
            </p:nvSpPr>
            <p:spPr bwMode="auto">
              <a:xfrm>
                <a:off x="601" y="2516"/>
                <a:ext cx="5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urier" charset="0"/>
                  </a:rPr>
                  <a:t>ports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endParaRPr>
              </a:p>
            </p:txBody>
          </p:sp>
          <p:sp>
            <p:nvSpPr>
              <p:cNvPr id="83" name="Text Box 25"/>
              <p:cNvSpPr txBox="1">
                <a:spLocks noChangeArrowheads="1"/>
              </p:cNvSpPr>
              <p:nvPr/>
            </p:nvSpPr>
            <p:spPr bwMode="auto">
              <a:xfrm>
                <a:off x="443" y="2274"/>
                <a:ext cx="4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Sans" charset="0"/>
                    <a:cs typeface="ＭＳ Ｐゴシック" charset="0"/>
                  </a:rPr>
                  <a:t>pobj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endParaRPr>
              </a:p>
            </p:txBody>
          </p:sp>
          <p:sp>
            <p:nvSpPr>
              <p:cNvPr id="84" name="Text Box 45"/>
              <p:cNvSpPr txBox="1">
                <a:spLocks noChangeArrowheads="1"/>
              </p:cNvSpPr>
              <p:nvPr/>
            </p:nvSpPr>
            <p:spPr bwMode="auto">
              <a:xfrm>
                <a:off x="427" y="1874"/>
                <a:ext cx="4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Sans" charset="0"/>
                    <a:cs typeface="ＭＳ Ｐゴシック" charset="0"/>
                  </a:rPr>
                  <a:t>prep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endParaRPr>
              </a:p>
            </p:txBody>
          </p:sp>
          <p:sp>
            <p:nvSpPr>
              <p:cNvPr id="85" name="Text Box 46"/>
              <p:cNvSpPr txBox="1">
                <a:spLocks noChangeArrowheads="1"/>
              </p:cNvSpPr>
              <p:nvPr/>
            </p:nvSpPr>
            <p:spPr bwMode="auto">
              <a:xfrm>
                <a:off x="698" y="2092"/>
                <a:ext cx="30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urier" charset="0"/>
                  </a:rPr>
                  <a:t>on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endParaRPr>
              </a:p>
            </p:txBody>
          </p:sp>
          <p:sp>
            <p:nvSpPr>
              <p:cNvPr id="86" name="Line 47"/>
              <p:cNvSpPr>
                <a:spLocks noChangeShapeType="1"/>
              </p:cNvSpPr>
              <p:nvPr/>
            </p:nvSpPr>
            <p:spPr bwMode="auto">
              <a:xfrm>
                <a:off x="865" y="19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Line 48"/>
              <p:cNvSpPr>
                <a:spLocks noChangeShapeType="1"/>
              </p:cNvSpPr>
              <p:nvPr/>
            </p:nvSpPr>
            <p:spPr bwMode="auto">
              <a:xfrm>
                <a:off x="865" y="23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1" name="Text Box 49"/>
            <p:cNvSpPr txBox="1">
              <a:spLocks noChangeArrowheads="1"/>
            </p:cNvSpPr>
            <p:nvPr/>
          </p:nvSpPr>
          <p:spPr bwMode="auto">
            <a:xfrm>
              <a:off x="5570538" y="3881438"/>
              <a:ext cx="666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rPr>
                <a:t>pobj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  <a:cs typeface="ＭＳ Ｐゴシック" charset="0"/>
              </a:endParaRPr>
            </a:p>
          </p:txBody>
        </p:sp>
        <p:sp>
          <p:nvSpPr>
            <p:cNvPr id="73" name="Text Box 50"/>
            <p:cNvSpPr txBox="1">
              <a:spLocks noChangeArrowheads="1"/>
            </p:cNvSpPr>
            <p:nvPr/>
          </p:nvSpPr>
          <p:spPr bwMode="auto">
            <a:xfrm>
              <a:off x="5608638" y="4997451"/>
              <a:ext cx="170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Republican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grpSp>
          <p:nvGrpSpPr>
            <p:cNvPr id="74" name="Group 52"/>
            <p:cNvGrpSpPr>
              <a:grpSpLocks/>
            </p:cNvGrpSpPr>
            <p:nvPr/>
          </p:nvGrpSpPr>
          <p:grpSpPr bwMode="auto">
            <a:xfrm>
              <a:off x="5619750" y="5278438"/>
              <a:ext cx="1316038" cy="1416050"/>
              <a:chOff x="435" y="1874"/>
              <a:chExt cx="797" cy="892"/>
            </a:xfrm>
          </p:grpSpPr>
          <p:sp>
            <p:nvSpPr>
              <p:cNvPr id="76" name="Text Box 53"/>
              <p:cNvSpPr txBox="1">
                <a:spLocks noChangeArrowheads="1"/>
              </p:cNvSpPr>
              <p:nvPr/>
            </p:nvSpPr>
            <p:spPr bwMode="auto">
              <a:xfrm>
                <a:off x="567" y="2516"/>
                <a:ext cx="66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urier" charset="0"/>
                  </a:rPr>
                  <a:t>Kansas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endParaRPr>
              </a:p>
            </p:txBody>
          </p:sp>
          <p:sp>
            <p:nvSpPr>
              <p:cNvPr id="77" name="Text Box 54"/>
              <p:cNvSpPr txBox="1">
                <a:spLocks noChangeArrowheads="1"/>
              </p:cNvSpPr>
              <p:nvPr/>
            </p:nvSpPr>
            <p:spPr bwMode="auto">
              <a:xfrm>
                <a:off x="451" y="2274"/>
                <a:ext cx="4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Sans" charset="0"/>
                    <a:cs typeface="ＭＳ Ｐゴシック" charset="0"/>
                  </a:rPr>
                  <a:t>pobj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endParaRPr>
              </a:p>
            </p:txBody>
          </p:sp>
          <p:sp>
            <p:nvSpPr>
              <p:cNvPr id="78" name="Text Box 55"/>
              <p:cNvSpPr txBox="1">
                <a:spLocks noChangeArrowheads="1"/>
              </p:cNvSpPr>
              <p:nvPr/>
            </p:nvSpPr>
            <p:spPr bwMode="auto">
              <a:xfrm>
                <a:off x="435" y="1874"/>
                <a:ext cx="41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Sans" charset="0"/>
                    <a:cs typeface="ＭＳ Ｐゴシック" charset="0"/>
                  </a:rPr>
                  <a:t>prep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endParaRPr>
              </a:p>
            </p:txBody>
          </p:sp>
          <p:sp>
            <p:nvSpPr>
              <p:cNvPr id="79" name="Text Box 56"/>
              <p:cNvSpPr txBox="1">
                <a:spLocks noChangeArrowheads="1"/>
              </p:cNvSpPr>
              <p:nvPr/>
            </p:nvSpPr>
            <p:spPr bwMode="auto">
              <a:xfrm>
                <a:off x="703" y="2092"/>
                <a:ext cx="2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urier" charset="0"/>
                  </a:rPr>
                  <a:t>of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endParaRPr>
              </a:p>
            </p:txBody>
          </p:sp>
          <p:sp>
            <p:nvSpPr>
              <p:cNvPr id="80" name="Line 57"/>
              <p:cNvSpPr>
                <a:spLocks noChangeShapeType="1"/>
              </p:cNvSpPr>
              <p:nvPr/>
            </p:nvSpPr>
            <p:spPr bwMode="auto">
              <a:xfrm>
                <a:off x="865" y="19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Line 58"/>
              <p:cNvSpPr>
                <a:spLocks noChangeShapeType="1"/>
              </p:cNvSpPr>
              <p:nvPr/>
            </p:nvSpPr>
            <p:spPr bwMode="auto">
              <a:xfrm>
                <a:off x="865" y="23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5" name="Text Box 59"/>
            <p:cNvSpPr txBox="1">
              <a:spLocks noChangeArrowheads="1"/>
            </p:cNvSpPr>
            <p:nvPr/>
          </p:nvSpPr>
          <p:spPr bwMode="auto">
            <a:xfrm>
              <a:off x="5749925" y="4554538"/>
              <a:ext cx="8429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rPr>
                <a:t>appos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  <a:cs typeface="ＭＳ Ｐゴシック" charset="0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D734-B240-FB4D-AF6E-6869FD66910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52601"/>
            <a:ext cx="8458200" cy="121919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arrow connects a </a:t>
            </a:r>
            <a:r>
              <a:rPr lang="en-US" dirty="0">
                <a:solidFill>
                  <a:schemeClr val="accent5"/>
                </a:solidFill>
              </a:rPr>
              <a:t>head</a:t>
            </a:r>
            <a:r>
              <a:rPr lang="en-US" dirty="0"/>
              <a:t> (governor, superior, regent) with a </a:t>
            </a:r>
            <a:r>
              <a:rPr lang="en-US" dirty="0">
                <a:solidFill>
                  <a:srgbClr val="35ACA2"/>
                </a:solidFill>
              </a:rPr>
              <a:t>dependent</a:t>
            </a:r>
            <a:r>
              <a:rPr lang="en-US" dirty="0"/>
              <a:t> (modifier, inferior, subordinate)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Usually, dependencies form a tree (connected, acyclic, </a:t>
            </a:r>
            <a:r>
              <a:rPr lang="en-US" dirty="0" smtClean="0"/>
              <a:t>single-head)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57" y="70126"/>
            <a:ext cx="7467600" cy="990600"/>
          </a:xfrm>
        </p:spPr>
        <p:txBody>
          <a:bodyPr/>
          <a:lstStyle/>
          <a:p>
            <a:r>
              <a:rPr lang="en-US" sz="3200" dirty="0" smtClean="0"/>
              <a:t>Dependency Grammar and </a:t>
            </a:r>
            <a:br>
              <a:rPr lang="en-US" sz="3200" dirty="0" smtClean="0"/>
            </a:br>
            <a:r>
              <a:rPr lang="en-US" sz="3200" dirty="0" smtClean="0"/>
              <a:t>Dependency Structure</a:t>
            </a:r>
            <a:endParaRPr lang="en-US" sz="3200" dirty="0"/>
          </a:p>
        </p:txBody>
      </p:sp>
      <p:grpSp>
        <p:nvGrpSpPr>
          <p:cNvPr id="91" name="Group 90"/>
          <p:cNvGrpSpPr/>
          <p:nvPr/>
        </p:nvGrpSpPr>
        <p:grpSpPr>
          <a:xfrm>
            <a:off x="3429000" y="2895600"/>
            <a:ext cx="5411788" cy="3646488"/>
            <a:chOff x="1708150" y="2703513"/>
            <a:chExt cx="5608638" cy="3990975"/>
          </a:xfrm>
        </p:grpSpPr>
        <p:sp>
          <p:nvSpPr>
            <p:cNvPr id="50" name="Line 15"/>
            <p:cNvSpPr>
              <a:spLocks noChangeShapeType="1"/>
            </p:cNvSpPr>
            <p:nvPr/>
          </p:nvSpPr>
          <p:spPr bwMode="auto">
            <a:xfrm>
              <a:off x="3992563" y="3051176"/>
              <a:ext cx="0" cy="6223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 Box 16"/>
            <p:cNvSpPr txBox="1">
              <a:spLocks noChangeArrowheads="1"/>
            </p:cNvSpPr>
            <p:nvPr/>
          </p:nvSpPr>
          <p:spPr bwMode="auto">
            <a:xfrm>
              <a:off x="3338513" y="2703513"/>
              <a:ext cx="15557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submitted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2" name="Text Box 17"/>
            <p:cNvSpPr txBox="1">
              <a:spLocks noChangeArrowheads="1"/>
            </p:cNvSpPr>
            <p:nvPr/>
          </p:nvSpPr>
          <p:spPr bwMode="auto">
            <a:xfrm>
              <a:off x="2087563" y="3551238"/>
              <a:ext cx="946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Bills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3" name="Text Box 18"/>
            <p:cNvSpPr txBox="1">
              <a:spLocks noChangeArrowheads="1"/>
            </p:cNvSpPr>
            <p:nvPr/>
          </p:nvSpPr>
          <p:spPr bwMode="auto">
            <a:xfrm>
              <a:off x="3636963" y="3567113"/>
              <a:ext cx="7937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were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4" name="Text Box 19"/>
            <p:cNvSpPr txBox="1">
              <a:spLocks noChangeArrowheads="1"/>
            </p:cNvSpPr>
            <p:nvPr/>
          </p:nvSpPr>
          <p:spPr bwMode="auto">
            <a:xfrm>
              <a:off x="4900613" y="4294188"/>
              <a:ext cx="15557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Brownback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5" name="Text Box 20"/>
            <p:cNvSpPr txBox="1">
              <a:spLocks noChangeArrowheads="1"/>
            </p:cNvSpPr>
            <p:nvPr/>
          </p:nvSpPr>
          <p:spPr bwMode="auto">
            <a:xfrm>
              <a:off x="4092575" y="4979988"/>
              <a:ext cx="13319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Lucida Sans" charset="0"/>
                </a:rPr>
                <a:t> </a:t>
              </a: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Senator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6" name="Text Box 21"/>
            <p:cNvSpPr txBox="1">
              <a:spLocks noChangeArrowheads="1"/>
            </p:cNvSpPr>
            <p:nvPr/>
          </p:nvSpPr>
          <p:spPr bwMode="auto">
            <a:xfrm>
              <a:off x="1881188" y="3090863"/>
              <a:ext cx="1295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rPr>
                <a:t>nsubjpass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7" name="Text Box 22"/>
            <p:cNvSpPr txBox="1">
              <a:spLocks noChangeArrowheads="1"/>
            </p:cNvSpPr>
            <p:nvPr/>
          </p:nvSpPr>
          <p:spPr bwMode="auto">
            <a:xfrm>
              <a:off x="3924300" y="3098801"/>
              <a:ext cx="10906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rPr>
                <a:t>auxpass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8" name="Text Box 23"/>
            <p:cNvSpPr txBox="1">
              <a:spLocks noChangeArrowheads="1"/>
            </p:cNvSpPr>
            <p:nvPr/>
          </p:nvSpPr>
          <p:spPr bwMode="auto">
            <a:xfrm>
              <a:off x="5264150" y="3049588"/>
              <a:ext cx="692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rPr>
                <a:t>prep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59" name="Text Box 24"/>
            <p:cNvSpPr txBox="1">
              <a:spLocks noChangeArrowheads="1"/>
            </p:cNvSpPr>
            <p:nvPr/>
          </p:nvSpPr>
          <p:spPr bwMode="auto">
            <a:xfrm>
              <a:off x="4910138" y="4568826"/>
              <a:ext cx="4683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rPr>
                <a:t>nn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  <a:cs typeface="ＭＳ Ｐゴシック" charset="0"/>
              </a:endParaRPr>
            </a:p>
          </p:txBody>
        </p:sp>
        <p:sp>
          <p:nvSpPr>
            <p:cNvPr id="60" name="Line 29"/>
            <p:cNvSpPr>
              <a:spLocks noChangeShapeType="1"/>
            </p:cNvSpPr>
            <p:nvPr/>
          </p:nvSpPr>
          <p:spPr bwMode="auto">
            <a:xfrm flipH="1">
              <a:off x="2684463" y="3089276"/>
              <a:ext cx="927100" cy="533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30"/>
            <p:cNvSpPr>
              <a:spLocks noChangeShapeType="1"/>
            </p:cNvSpPr>
            <p:nvPr/>
          </p:nvSpPr>
          <p:spPr bwMode="auto">
            <a:xfrm>
              <a:off x="4788047" y="3081997"/>
              <a:ext cx="850900" cy="6223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2" name="Group 39"/>
            <p:cNvGrpSpPr>
              <a:grpSpLocks/>
            </p:cNvGrpSpPr>
            <p:nvPr/>
          </p:nvGrpSpPr>
          <p:grpSpPr bwMode="auto">
            <a:xfrm>
              <a:off x="2544763" y="5202238"/>
              <a:ext cx="1968500" cy="755650"/>
              <a:chOff x="969" y="2714"/>
              <a:chExt cx="1240" cy="476"/>
            </a:xfrm>
          </p:grpSpPr>
          <p:sp>
            <p:nvSpPr>
              <p:cNvPr id="88" name="Text Box 27"/>
              <p:cNvSpPr txBox="1">
                <a:spLocks noChangeArrowheads="1"/>
              </p:cNvSpPr>
              <p:nvPr/>
            </p:nvSpPr>
            <p:spPr bwMode="auto">
              <a:xfrm>
                <a:off x="1037" y="2940"/>
                <a:ext cx="117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urier" charset="0"/>
                  </a:rPr>
                  <a:t>immigration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endParaRPr>
              </a:p>
            </p:txBody>
          </p:sp>
          <p:sp>
            <p:nvSpPr>
              <p:cNvPr id="89" name="Text Box 28"/>
              <p:cNvSpPr txBox="1">
                <a:spLocks noChangeArrowheads="1"/>
              </p:cNvSpPr>
              <p:nvPr/>
            </p:nvSpPr>
            <p:spPr bwMode="auto">
              <a:xfrm>
                <a:off x="1074" y="2714"/>
                <a:ext cx="40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Sans" charset="0"/>
                    <a:cs typeface="ＭＳ Ｐゴシック" charset="0"/>
                  </a:rPr>
                  <a:t>conj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endParaRPr>
              </a:p>
            </p:txBody>
          </p:sp>
          <p:sp>
            <p:nvSpPr>
              <p:cNvPr id="90" name="Line 33"/>
              <p:cNvSpPr>
                <a:spLocks noChangeShapeType="1"/>
              </p:cNvSpPr>
              <p:nvPr/>
            </p:nvSpPr>
            <p:spPr bwMode="auto">
              <a:xfrm>
                <a:off x="969" y="2759"/>
                <a:ext cx="256" cy="24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3" name="Text Box 26"/>
            <p:cNvSpPr txBox="1">
              <a:spLocks noChangeArrowheads="1"/>
            </p:cNvSpPr>
            <p:nvPr/>
          </p:nvSpPr>
          <p:spPr bwMode="auto">
            <a:xfrm>
              <a:off x="5314950" y="3554413"/>
              <a:ext cx="4889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by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64" name="Line 36"/>
            <p:cNvSpPr>
              <a:spLocks noChangeShapeType="1"/>
            </p:cNvSpPr>
            <p:nvPr/>
          </p:nvSpPr>
          <p:spPr bwMode="auto">
            <a:xfrm>
              <a:off x="5618163" y="3965576"/>
              <a:ext cx="0" cy="3937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Text Box 37"/>
            <p:cNvSpPr txBox="1">
              <a:spLocks noChangeArrowheads="1"/>
            </p:cNvSpPr>
            <p:nvPr/>
          </p:nvSpPr>
          <p:spPr bwMode="auto">
            <a:xfrm>
              <a:off x="1889125" y="5164138"/>
              <a:ext cx="41433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rPr>
                <a:t>cc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  <a:cs typeface="ＭＳ Ｐゴシック" charset="0"/>
              </a:endParaRPr>
            </a:p>
          </p:txBody>
        </p:sp>
        <p:sp>
          <p:nvSpPr>
            <p:cNvPr id="66" name="Line 38"/>
            <p:cNvSpPr>
              <a:spLocks noChangeShapeType="1"/>
            </p:cNvSpPr>
            <p:nvPr/>
          </p:nvSpPr>
          <p:spPr bwMode="auto">
            <a:xfrm flipH="1">
              <a:off x="2074863" y="5286376"/>
              <a:ext cx="406400" cy="384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Text Box 40"/>
            <p:cNvSpPr txBox="1">
              <a:spLocks noChangeArrowheads="1"/>
            </p:cNvSpPr>
            <p:nvPr/>
          </p:nvSpPr>
          <p:spPr bwMode="auto">
            <a:xfrm>
              <a:off x="1708150" y="5561013"/>
              <a:ext cx="6413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and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sp>
          <p:nvSpPr>
            <p:cNvPr id="68" name="Line 41"/>
            <p:cNvSpPr>
              <a:spLocks noChangeShapeType="1"/>
            </p:cNvSpPr>
            <p:nvPr/>
          </p:nvSpPr>
          <p:spPr bwMode="auto">
            <a:xfrm flipH="1">
              <a:off x="5135563" y="4676776"/>
              <a:ext cx="406400" cy="384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43"/>
            <p:cNvSpPr>
              <a:spLocks noChangeShapeType="1"/>
            </p:cNvSpPr>
            <p:nvPr/>
          </p:nvSpPr>
          <p:spPr bwMode="auto">
            <a:xfrm>
              <a:off x="5630863" y="4676776"/>
              <a:ext cx="406400" cy="384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0" name="Group 51"/>
            <p:cNvGrpSpPr>
              <a:grpSpLocks/>
            </p:cNvGrpSpPr>
            <p:nvPr/>
          </p:nvGrpSpPr>
          <p:grpSpPr bwMode="auto">
            <a:xfrm>
              <a:off x="1849438" y="3868738"/>
              <a:ext cx="1222375" cy="1416050"/>
              <a:chOff x="427" y="1874"/>
              <a:chExt cx="770" cy="892"/>
            </a:xfrm>
          </p:grpSpPr>
          <p:sp>
            <p:nvSpPr>
              <p:cNvPr id="82" name="Text Box 34"/>
              <p:cNvSpPr txBox="1">
                <a:spLocks noChangeArrowheads="1"/>
              </p:cNvSpPr>
              <p:nvPr/>
            </p:nvSpPr>
            <p:spPr bwMode="auto">
              <a:xfrm>
                <a:off x="601" y="2516"/>
                <a:ext cx="5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urier" charset="0"/>
                  </a:rPr>
                  <a:t>ports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endParaRPr>
              </a:p>
            </p:txBody>
          </p:sp>
          <p:sp>
            <p:nvSpPr>
              <p:cNvPr id="83" name="Text Box 25"/>
              <p:cNvSpPr txBox="1">
                <a:spLocks noChangeArrowheads="1"/>
              </p:cNvSpPr>
              <p:nvPr/>
            </p:nvSpPr>
            <p:spPr bwMode="auto">
              <a:xfrm>
                <a:off x="443" y="2274"/>
                <a:ext cx="4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Sans" charset="0"/>
                    <a:cs typeface="ＭＳ Ｐゴシック" charset="0"/>
                  </a:rPr>
                  <a:t>pobj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endParaRPr>
              </a:p>
            </p:txBody>
          </p:sp>
          <p:sp>
            <p:nvSpPr>
              <p:cNvPr id="84" name="Text Box 45"/>
              <p:cNvSpPr txBox="1">
                <a:spLocks noChangeArrowheads="1"/>
              </p:cNvSpPr>
              <p:nvPr/>
            </p:nvSpPr>
            <p:spPr bwMode="auto">
              <a:xfrm>
                <a:off x="427" y="1874"/>
                <a:ext cx="4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Sans" charset="0"/>
                    <a:cs typeface="ＭＳ Ｐゴシック" charset="0"/>
                  </a:rPr>
                  <a:t>prep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endParaRPr>
              </a:p>
            </p:txBody>
          </p:sp>
          <p:sp>
            <p:nvSpPr>
              <p:cNvPr id="85" name="Text Box 46"/>
              <p:cNvSpPr txBox="1">
                <a:spLocks noChangeArrowheads="1"/>
              </p:cNvSpPr>
              <p:nvPr/>
            </p:nvSpPr>
            <p:spPr bwMode="auto">
              <a:xfrm>
                <a:off x="698" y="2092"/>
                <a:ext cx="30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urier" charset="0"/>
                  </a:rPr>
                  <a:t>on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endParaRPr>
              </a:p>
            </p:txBody>
          </p:sp>
          <p:sp>
            <p:nvSpPr>
              <p:cNvPr id="86" name="Line 47"/>
              <p:cNvSpPr>
                <a:spLocks noChangeShapeType="1"/>
              </p:cNvSpPr>
              <p:nvPr/>
            </p:nvSpPr>
            <p:spPr bwMode="auto">
              <a:xfrm>
                <a:off x="865" y="19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Line 48"/>
              <p:cNvSpPr>
                <a:spLocks noChangeShapeType="1"/>
              </p:cNvSpPr>
              <p:nvPr/>
            </p:nvSpPr>
            <p:spPr bwMode="auto">
              <a:xfrm>
                <a:off x="865" y="23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1" name="Text Box 49"/>
            <p:cNvSpPr txBox="1">
              <a:spLocks noChangeArrowheads="1"/>
            </p:cNvSpPr>
            <p:nvPr/>
          </p:nvSpPr>
          <p:spPr bwMode="auto">
            <a:xfrm>
              <a:off x="5570538" y="3881438"/>
              <a:ext cx="666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rPr>
                <a:t>pobj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  <a:cs typeface="ＭＳ Ｐゴシック" charset="0"/>
              </a:endParaRPr>
            </a:p>
          </p:txBody>
        </p:sp>
        <p:sp>
          <p:nvSpPr>
            <p:cNvPr id="73" name="Text Box 50"/>
            <p:cNvSpPr txBox="1">
              <a:spLocks noChangeArrowheads="1"/>
            </p:cNvSpPr>
            <p:nvPr/>
          </p:nvSpPr>
          <p:spPr bwMode="auto">
            <a:xfrm>
              <a:off x="5608638" y="4997451"/>
              <a:ext cx="170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" charset="0"/>
                </a:rPr>
                <a:t>Republican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</a:endParaRPr>
            </a:p>
          </p:txBody>
        </p:sp>
        <p:grpSp>
          <p:nvGrpSpPr>
            <p:cNvPr id="74" name="Group 52"/>
            <p:cNvGrpSpPr>
              <a:grpSpLocks/>
            </p:cNvGrpSpPr>
            <p:nvPr/>
          </p:nvGrpSpPr>
          <p:grpSpPr bwMode="auto">
            <a:xfrm>
              <a:off x="5619750" y="5278438"/>
              <a:ext cx="1316038" cy="1416050"/>
              <a:chOff x="435" y="1874"/>
              <a:chExt cx="797" cy="892"/>
            </a:xfrm>
          </p:grpSpPr>
          <p:sp>
            <p:nvSpPr>
              <p:cNvPr id="76" name="Text Box 53"/>
              <p:cNvSpPr txBox="1">
                <a:spLocks noChangeArrowheads="1"/>
              </p:cNvSpPr>
              <p:nvPr/>
            </p:nvSpPr>
            <p:spPr bwMode="auto">
              <a:xfrm>
                <a:off x="567" y="2516"/>
                <a:ext cx="66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urier" charset="0"/>
                  </a:rPr>
                  <a:t>Kansas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endParaRPr>
              </a:p>
            </p:txBody>
          </p:sp>
          <p:sp>
            <p:nvSpPr>
              <p:cNvPr id="77" name="Text Box 54"/>
              <p:cNvSpPr txBox="1">
                <a:spLocks noChangeArrowheads="1"/>
              </p:cNvSpPr>
              <p:nvPr/>
            </p:nvSpPr>
            <p:spPr bwMode="auto">
              <a:xfrm>
                <a:off x="451" y="2274"/>
                <a:ext cx="4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Sans" charset="0"/>
                    <a:cs typeface="ＭＳ Ｐゴシック" charset="0"/>
                  </a:rPr>
                  <a:t>pobj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endParaRPr>
              </a:p>
            </p:txBody>
          </p:sp>
          <p:sp>
            <p:nvSpPr>
              <p:cNvPr id="78" name="Text Box 55"/>
              <p:cNvSpPr txBox="1">
                <a:spLocks noChangeArrowheads="1"/>
              </p:cNvSpPr>
              <p:nvPr/>
            </p:nvSpPr>
            <p:spPr bwMode="auto">
              <a:xfrm>
                <a:off x="435" y="1874"/>
                <a:ext cx="41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Lucida Sans" charset="0"/>
                    <a:cs typeface="ＭＳ Ｐゴシック" charset="0"/>
                  </a:rPr>
                  <a:t>prep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endParaRPr>
              </a:p>
            </p:txBody>
          </p:sp>
          <p:sp>
            <p:nvSpPr>
              <p:cNvPr id="79" name="Text Box 56"/>
              <p:cNvSpPr txBox="1">
                <a:spLocks noChangeArrowheads="1"/>
              </p:cNvSpPr>
              <p:nvPr/>
            </p:nvSpPr>
            <p:spPr bwMode="auto">
              <a:xfrm>
                <a:off x="703" y="2092"/>
                <a:ext cx="2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urier" charset="0"/>
                  </a:rPr>
                  <a:t>of</a:t>
                </a: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</a:endParaRPr>
              </a:p>
            </p:txBody>
          </p:sp>
          <p:sp>
            <p:nvSpPr>
              <p:cNvPr id="80" name="Line 57"/>
              <p:cNvSpPr>
                <a:spLocks noChangeShapeType="1"/>
              </p:cNvSpPr>
              <p:nvPr/>
            </p:nvSpPr>
            <p:spPr bwMode="auto">
              <a:xfrm>
                <a:off x="865" y="19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Line 58"/>
              <p:cNvSpPr>
                <a:spLocks noChangeShapeType="1"/>
              </p:cNvSpPr>
              <p:nvPr/>
            </p:nvSpPr>
            <p:spPr bwMode="auto">
              <a:xfrm>
                <a:off x="865" y="23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5" name="Text Box 59"/>
            <p:cNvSpPr txBox="1">
              <a:spLocks noChangeArrowheads="1"/>
            </p:cNvSpPr>
            <p:nvPr/>
          </p:nvSpPr>
          <p:spPr bwMode="auto">
            <a:xfrm>
              <a:off x="5749925" y="4554538"/>
              <a:ext cx="8429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" charset="0"/>
                  <a:cs typeface="ＭＳ Ｐゴシック" charset="0"/>
                </a:rPr>
                <a:t>appos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" charset="0"/>
                <a:cs typeface="ＭＳ Ｐゴシック" charset="0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3D734-B240-FB4D-AF6E-6869FD66910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32639</TotalTime>
  <Words>1040</Words>
  <Application>Microsoft Office PowerPoint</Application>
  <PresentationFormat>On-screen Show (4:3)</PresentationFormat>
  <Paragraphs>307</Paragraphs>
  <Slides>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8" baseType="lpstr">
      <vt:lpstr>ＭＳ Ｐゴシック</vt:lpstr>
      <vt:lpstr>Arial</vt:lpstr>
      <vt:lpstr>Calibri</vt:lpstr>
      <vt:lpstr>Courier</vt:lpstr>
      <vt:lpstr>Courier New</vt:lpstr>
      <vt:lpstr>Liberation Sans</vt:lpstr>
      <vt:lpstr>Liberation Serif</vt:lpstr>
      <vt:lpstr>Lucida Sans</vt:lpstr>
      <vt:lpstr>OpenSymbol</vt:lpstr>
      <vt:lpstr>新細明體</vt:lpstr>
      <vt:lpstr>Times</vt:lpstr>
      <vt:lpstr>Times New Roman</vt:lpstr>
      <vt:lpstr>Trebuchet MS</vt:lpstr>
      <vt:lpstr>Wingdings</vt:lpstr>
      <vt:lpstr>Office Theme</vt:lpstr>
      <vt:lpstr>1_Office Theme</vt:lpstr>
      <vt:lpstr>Natural Language Processing DSECL    ZG565</vt:lpstr>
      <vt:lpstr>PowerPoint Presentation</vt:lpstr>
      <vt:lpstr>Recap</vt:lpstr>
      <vt:lpstr>Outline</vt:lpstr>
      <vt:lpstr>Interpreting Language is Hard!</vt:lpstr>
      <vt:lpstr>Two Types of Parsing Dependency: focuses on relations between words</vt:lpstr>
      <vt:lpstr>Dependencies Also Resolve Ambiguity</vt:lpstr>
      <vt:lpstr>Dependency Grammar and  Dependency Structure</vt:lpstr>
      <vt:lpstr>Dependency Grammar and  Dependency Structure</vt:lpstr>
      <vt:lpstr>Relation between phrase structure and dependency structure</vt:lpstr>
      <vt:lpstr>Dependency graph</vt:lpstr>
      <vt:lpstr>Formal conditions on dependency graph</vt:lpstr>
      <vt:lpstr>Universal dependencies </vt:lpstr>
      <vt:lpstr>Dependency Relations</vt:lpstr>
      <vt:lpstr>Example Dependency Parse</vt:lpstr>
      <vt:lpstr>PowerPoint Presentation</vt:lpstr>
      <vt:lpstr>Methods of Dependency Parsing</vt:lpstr>
      <vt:lpstr>Deterministic parsing</vt:lpstr>
      <vt:lpstr>Deterministic parsing</vt:lpstr>
      <vt:lpstr>Transition based systems for Dependency parsing</vt:lpstr>
      <vt:lpstr>Arc eager parsing(Malt parser)</vt:lpstr>
      <vt:lpstr>Example1</vt:lpstr>
      <vt:lpstr>Example2</vt:lpstr>
      <vt:lpstr>Creating an Oracle</vt:lpstr>
      <vt:lpstr>How the classifier the learns ?</vt:lpstr>
      <vt:lpstr>Feature Models</vt:lpstr>
      <vt:lpstr>Feature examples</vt:lpstr>
      <vt:lpstr>Classifier at runtime</vt:lpstr>
      <vt:lpstr>Training Data</vt:lpstr>
      <vt:lpstr>Generating training data example</vt:lpstr>
      <vt:lpstr>Standard Oracle for Arc Eager parsing</vt:lpstr>
      <vt:lpstr>Online learning with an oracle</vt:lpstr>
      <vt:lpstr>Example</vt:lpstr>
      <vt:lpstr>PowerPoint Presentation</vt:lpstr>
      <vt:lpstr>Graph-based parsing</vt:lpstr>
      <vt:lpstr>Graph concepts refresher</vt:lpstr>
      <vt:lpstr>Multi Digraph</vt:lpstr>
      <vt:lpstr>Directed Spanning Trees</vt:lpstr>
      <vt:lpstr>Weighted Spanning tree</vt:lpstr>
      <vt:lpstr>MST</vt:lpstr>
      <vt:lpstr>Finding MST</vt:lpstr>
      <vt:lpstr>Chu-Liu-Edmonds algorithm</vt:lpstr>
      <vt:lpstr>Chu-Liu-Edmonds Algorithm (2/12)</vt:lpstr>
      <vt:lpstr>Chu-Liu-Edmonds Example</vt:lpstr>
      <vt:lpstr>PowerPoint Presentation</vt:lpstr>
      <vt:lpstr>PowerPoint Presentation</vt:lpstr>
      <vt:lpstr>Chu-Liu-Edmonds Example</vt:lpstr>
      <vt:lpstr>Chu-Liu-Edmonds Example</vt:lpstr>
      <vt:lpstr>MST Learning</vt:lpstr>
      <vt:lpstr>Linear classifiers</vt:lpstr>
      <vt:lpstr>Arch features</vt:lpstr>
      <vt:lpstr>PowerPoint Presentation</vt:lpstr>
      <vt:lpstr>PowerPoint Presentation</vt:lpstr>
      <vt:lpstr>PowerPoint Presentation</vt:lpstr>
      <vt:lpstr>Learning the parameters</vt:lpstr>
      <vt:lpstr>Inference based learning</vt:lpstr>
      <vt:lpstr>PowerPoint Presentation</vt:lpstr>
      <vt:lpstr>EXAMPLE</vt:lpstr>
      <vt:lpstr>Evaluation</vt:lpstr>
      <vt:lpstr>References 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BITS Pilani presentation</dc:title>
  <dc:creator>lakshya</dc:creator>
  <cp:lastModifiedBy>HP</cp:lastModifiedBy>
  <cp:revision>268</cp:revision>
  <dcterms:created xsi:type="dcterms:W3CDTF">2012-01-02T05:05:52Z</dcterms:created>
  <dcterms:modified xsi:type="dcterms:W3CDTF">2020-10-18T03:12:10Z</dcterms:modified>
</cp:coreProperties>
</file>